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60" r:id="rId4"/>
    <p:sldId id="262" r:id="rId5"/>
    <p:sldId id="266" r:id="rId6"/>
    <p:sldId id="263" r:id="rId7"/>
    <p:sldId id="267" r:id="rId8"/>
    <p:sldId id="283" r:id="rId9"/>
    <p:sldId id="284" r:id="rId10"/>
    <p:sldId id="268" r:id="rId11"/>
    <p:sldId id="277" r:id="rId12"/>
    <p:sldId id="270" r:id="rId13"/>
    <p:sldId id="271" r:id="rId14"/>
    <p:sldId id="273" r:id="rId15"/>
    <p:sldId id="261" r:id="rId16"/>
    <p:sldId id="279" r:id="rId17"/>
    <p:sldId id="274" r:id="rId18"/>
    <p:sldId id="281" r:id="rId19"/>
    <p:sldId id="265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50" autoAdjust="0"/>
  </p:normalViewPr>
  <p:slideViewPr>
    <p:cSldViewPr>
      <p:cViewPr>
        <p:scale>
          <a:sx n="100" d="100"/>
          <a:sy n="100" d="100"/>
        </p:scale>
        <p:origin x="-31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23BCA-2B4F-4BDF-94CA-E676887F58C0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6498B-17EB-46BD-A444-D91B7FB70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a ten year period (1998-2007) the number of NORA procedures doubled. Similar data have been reported by others. Adams et al. reported a quadrupling of the NORA activity in a pediatric hospital over a six year period.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dirty="0" smtClean="0"/>
              <a:t>Adams K, </a:t>
            </a:r>
            <a:r>
              <a:rPr lang="en-US" dirty="0" err="1" smtClean="0"/>
              <a:t>Pennock</a:t>
            </a:r>
            <a:r>
              <a:rPr lang="en-US" dirty="0" smtClean="0"/>
              <a:t> N, Phelps B, Rose W, Peters M. Anesthesia services outside of the operating room. </a:t>
            </a:r>
            <a:r>
              <a:rPr lang="en-US" dirty="0" err="1" smtClean="0"/>
              <a:t>Ped</a:t>
            </a:r>
            <a:r>
              <a:rPr lang="en-US" dirty="0" smtClean="0"/>
              <a:t> </a:t>
            </a:r>
            <a:r>
              <a:rPr lang="en-US" dirty="0" err="1" smtClean="0"/>
              <a:t>Nurs</a:t>
            </a:r>
            <a:r>
              <a:rPr lang="en-US" dirty="0" smtClean="0"/>
              <a:t> 2007;33:232- 7. 2. </a:t>
            </a:r>
          </a:p>
          <a:p>
            <a:r>
              <a:rPr lang="en-US" dirty="0" err="1" smtClean="0"/>
              <a:t>Pino</a:t>
            </a:r>
            <a:r>
              <a:rPr lang="en-US" dirty="0" smtClean="0"/>
              <a:t> RM. The nature of anesthesia and procedural sedation outside the operating room. </a:t>
            </a:r>
            <a:r>
              <a:rPr lang="en-US" dirty="0" err="1" smtClean="0"/>
              <a:t>Curr</a:t>
            </a:r>
            <a:r>
              <a:rPr lang="en-US" dirty="0" smtClean="0"/>
              <a:t> </a:t>
            </a:r>
            <a:r>
              <a:rPr lang="en-US" dirty="0" err="1" smtClean="0"/>
              <a:t>Opin</a:t>
            </a:r>
            <a:r>
              <a:rPr lang="en-US" dirty="0" smtClean="0"/>
              <a:t> </a:t>
            </a:r>
            <a:r>
              <a:rPr lang="en-US" dirty="0" err="1" smtClean="0"/>
              <a:t>Anaesthesiol</a:t>
            </a:r>
            <a:r>
              <a:rPr lang="en-US" dirty="0" smtClean="0"/>
              <a:t> 2007;20:347-51.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498B-17EB-46BD-A444-D91B7FB709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498B-17EB-46BD-A444-D91B7FB709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498B-17EB-46BD-A444-D91B7FB709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498B-17EB-46BD-A444-D91B7FB709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Malviya</a:t>
            </a:r>
            <a:r>
              <a:rPr lang="en-US" dirty="0" smtClean="0"/>
              <a:t> S, </a:t>
            </a:r>
            <a:r>
              <a:rPr lang="en-US" dirty="0" err="1" smtClean="0"/>
              <a:t>Voepel</a:t>
            </a:r>
            <a:r>
              <a:rPr lang="en-US" dirty="0" smtClean="0"/>
              <a:t>-Lewis T, </a:t>
            </a:r>
            <a:r>
              <a:rPr lang="en-US" dirty="0" err="1" smtClean="0"/>
              <a:t>Tait</a:t>
            </a:r>
            <a:r>
              <a:rPr lang="en-US" dirty="0" smtClean="0"/>
              <a:t> AR. Adverse events and risk factors associated with the sedation of children by </a:t>
            </a:r>
            <a:r>
              <a:rPr lang="en-US" dirty="0" err="1" smtClean="0"/>
              <a:t>nonanesthesiologists</a:t>
            </a:r>
            <a:r>
              <a:rPr lang="en-US" dirty="0" smtClean="0"/>
              <a:t>. </a:t>
            </a:r>
            <a:r>
              <a:rPr lang="en-US" dirty="0" err="1" smtClean="0"/>
              <a:t>Anesth</a:t>
            </a:r>
            <a:r>
              <a:rPr lang="en-US" dirty="0" smtClean="0"/>
              <a:t> </a:t>
            </a:r>
            <a:r>
              <a:rPr lang="en-US" dirty="0" err="1" smtClean="0"/>
              <a:t>Analg</a:t>
            </a:r>
            <a:r>
              <a:rPr lang="en-US" dirty="0" smtClean="0"/>
              <a:t> 1997;85:1207-13. </a:t>
            </a:r>
          </a:p>
          <a:p>
            <a:r>
              <a:rPr lang="en-US" dirty="0" err="1" smtClean="0"/>
              <a:t>Malviya</a:t>
            </a:r>
            <a:r>
              <a:rPr lang="en-US" dirty="0" smtClean="0"/>
              <a:t> S, </a:t>
            </a:r>
            <a:r>
              <a:rPr lang="en-US" dirty="0" err="1" smtClean="0"/>
              <a:t>Voepel</a:t>
            </a:r>
            <a:r>
              <a:rPr lang="en-US" dirty="0" smtClean="0"/>
              <a:t>-Lewis T, </a:t>
            </a:r>
            <a:r>
              <a:rPr lang="en-US" dirty="0" err="1" smtClean="0"/>
              <a:t>Eldevik</a:t>
            </a:r>
            <a:r>
              <a:rPr lang="en-US" dirty="0" smtClean="0"/>
              <a:t> OP, Rockwell DT, Wong JH, </a:t>
            </a:r>
            <a:r>
              <a:rPr lang="en-US" dirty="0" err="1" smtClean="0"/>
              <a:t>Tait</a:t>
            </a:r>
            <a:r>
              <a:rPr lang="en-US" dirty="0" smtClean="0"/>
              <a:t> AR. Sedation and general </a:t>
            </a:r>
            <a:r>
              <a:rPr lang="en-US" dirty="0" err="1" smtClean="0"/>
              <a:t>anaesthesia</a:t>
            </a:r>
            <a:r>
              <a:rPr lang="en-US" dirty="0" smtClean="0"/>
              <a:t> in children undergoing MRI and CT: adverse events and outcomes. Brit J </a:t>
            </a:r>
            <a:r>
              <a:rPr lang="en-US" dirty="0" err="1" smtClean="0"/>
              <a:t>Anaesth</a:t>
            </a:r>
            <a:r>
              <a:rPr lang="en-US" dirty="0" smtClean="0"/>
              <a:t> 2000;84:743-8.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498B-17EB-46BD-A444-D91B7FB709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498B-17EB-46BD-A444-D91B7FB709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210B-8E89-43EA-9CDE-5E18C9ED9C8C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6752C5-B46F-4B93-B873-B48618B83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210B-8E89-43EA-9CDE-5E18C9ED9C8C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52C5-B46F-4B93-B873-B48618B8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C6752C5-B46F-4B93-B873-B48618B83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210B-8E89-43EA-9CDE-5E18C9ED9C8C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210B-8E89-43EA-9CDE-5E18C9ED9C8C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C6752C5-B46F-4B93-B873-B48618B83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210B-8E89-43EA-9CDE-5E18C9ED9C8C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6752C5-B46F-4B93-B873-B48618B83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795210B-8E89-43EA-9CDE-5E18C9ED9C8C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52C5-B46F-4B93-B873-B48618B83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210B-8E89-43EA-9CDE-5E18C9ED9C8C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C6752C5-B46F-4B93-B873-B48618B83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210B-8E89-43EA-9CDE-5E18C9ED9C8C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C6752C5-B46F-4B93-B873-B48618B8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210B-8E89-43EA-9CDE-5E18C9ED9C8C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6752C5-B46F-4B93-B873-B48618B83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6752C5-B46F-4B93-B873-B48618B83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210B-8E89-43EA-9CDE-5E18C9ED9C8C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C6752C5-B46F-4B93-B873-B48618B83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795210B-8E89-43EA-9CDE-5E18C9ED9C8C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795210B-8E89-43EA-9CDE-5E18C9ED9C8C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6752C5-B46F-4B93-B873-B48618B83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Risks and safety concerns of integrated anesthesia care outside of the operating room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47800"/>
          </a:xfrm>
        </p:spPr>
        <p:txBody>
          <a:bodyPr>
            <a:normAutofit/>
          </a:bodyPr>
          <a:lstStyle/>
          <a:p>
            <a:r>
              <a:rPr lang="en-US" b="1" dirty="0" smtClean="0"/>
              <a:t>Safety &amp; Non-Operating </a:t>
            </a:r>
            <a:br>
              <a:rPr lang="en-US" b="1" dirty="0" smtClean="0"/>
            </a:br>
            <a:r>
              <a:rPr lang="en-US" b="1" dirty="0" smtClean="0"/>
              <a:t>Room Anesthesia</a:t>
            </a:r>
            <a:endParaRPr lang="en-US" b="1" dirty="0"/>
          </a:p>
        </p:txBody>
      </p:sp>
      <p:pic>
        <p:nvPicPr>
          <p:cNvPr id="5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7210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When things go wrong…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676400"/>
            <a:ext cx="6019800" cy="430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5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Statement on NORA locations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1447800"/>
            <a:ext cx="3886200" cy="4834128"/>
            <a:chOff x="8686800" y="2362200"/>
            <a:chExt cx="9144000" cy="10820688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86800" y="2362200"/>
              <a:ext cx="9144000" cy="108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2573000" y="6629688"/>
              <a:ext cx="1905000" cy="228600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487400" y="7848888"/>
              <a:ext cx="1905000" cy="228600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1658600" y="8534688"/>
              <a:ext cx="2590800" cy="228600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182600" y="8763288"/>
              <a:ext cx="2667000" cy="304800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058400" y="9372888"/>
              <a:ext cx="2362200" cy="228600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1049000" y="9753888"/>
              <a:ext cx="1447800" cy="228600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3106400" y="10211088"/>
              <a:ext cx="1219200" cy="228600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944600" y="11506488"/>
              <a:ext cx="990600" cy="228600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496800" y="12116088"/>
              <a:ext cx="1143000" cy="304800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16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4321246" y="5020682"/>
            <a:ext cx="2972297" cy="1126760"/>
            <a:chOff x="838200" y="1600200"/>
            <a:chExt cx="7620000" cy="261650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1600200"/>
              <a:ext cx="7620000" cy="2616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ounded Rectangle 29"/>
            <p:cNvSpPr/>
            <p:nvPr/>
          </p:nvSpPr>
          <p:spPr>
            <a:xfrm>
              <a:off x="5562600" y="1828800"/>
              <a:ext cx="2438400" cy="228600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810000" y="2286000"/>
              <a:ext cx="990600" cy="228600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367956" y="3429000"/>
              <a:ext cx="1975444" cy="228600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Morbidity &amp; Mortality in NORA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000" dirty="0" smtClean="0"/>
              <a:t>M&amp;M data related to NORA infrequently studied and poorly described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700" dirty="0" err="1" smtClean="0"/>
              <a:t>Robbertze</a:t>
            </a:r>
            <a:r>
              <a:rPr lang="en-US" sz="1700" dirty="0" smtClean="0"/>
              <a:t> R, Posner KL, Domino KB. Closed claims review of anesthesia for procedures outside the operating room. </a:t>
            </a:r>
            <a:r>
              <a:rPr lang="en-US" sz="1700" dirty="0" err="1" smtClean="0"/>
              <a:t>Curr</a:t>
            </a:r>
            <a:r>
              <a:rPr lang="en-US" sz="1700" dirty="0" smtClean="0"/>
              <a:t> </a:t>
            </a:r>
            <a:r>
              <a:rPr lang="en-US" sz="1700" dirty="0" err="1" smtClean="0"/>
              <a:t>Opin</a:t>
            </a:r>
            <a:r>
              <a:rPr lang="en-US" sz="1700" dirty="0" smtClean="0"/>
              <a:t> </a:t>
            </a:r>
            <a:r>
              <a:rPr lang="en-US" sz="1700" dirty="0" err="1" smtClean="0"/>
              <a:t>Anaesthesiol</a:t>
            </a:r>
            <a:r>
              <a:rPr lang="en-US" sz="1700" dirty="0" smtClean="0"/>
              <a:t> 2006;19:436-42.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Mortality increased with NORA as opposed to conventional operating room anesthesia</a:t>
            </a:r>
          </a:p>
          <a:p>
            <a:r>
              <a:rPr lang="en-US" dirty="0" smtClean="0"/>
              <a:t>Substandard care more prominent in NORA, many complications could have been prevented with better monitoring</a:t>
            </a:r>
          </a:p>
          <a:p>
            <a:r>
              <a:rPr lang="en-US" dirty="0" smtClean="0"/>
              <a:t>NORA claims were mostly associated with monitored anesthesia care and with extremes of 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5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Morbidity &amp; Mortality in NORA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000" dirty="0" smtClean="0"/>
              <a:t>M&amp;M data related to NORA infrequently studied and poorly described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700" dirty="0" smtClean="0"/>
              <a:t>	</a:t>
            </a:r>
            <a:r>
              <a:rPr lang="en-US" sz="1700" dirty="0" err="1" smtClean="0"/>
              <a:t>Cravero</a:t>
            </a:r>
            <a:r>
              <a:rPr lang="en-US" sz="1700" dirty="0" smtClean="0"/>
              <a:t> JP, et al. and the Pediatric Sedation Consortium. Incidence and nature of adverse events during pediatric sedation/anesthesia for procedures outside the operating room: report from the pediatric sedation research consortium. Pediatrics 2006;118:1087-96.</a:t>
            </a:r>
          </a:p>
          <a:p>
            <a:r>
              <a:rPr lang="en-US" sz="2000" dirty="0" smtClean="0"/>
              <a:t>Reported the incidence and nature of adverse events occurring in NORA in over 30 000 pediatric patients.</a:t>
            </a:r>
          </a:p>
          <a:p>
            <a:r>
              <a:rPr lang="en-US" sz="2000" dirty="0" smtClean="0"/>
              <a:t>No deaths occurred. Cardiopulmonary resuscitation required once. </a:t>
            </a:r>
          </a:p>
          <a:p>
            <a:r>
              <a:rPr lang="en-US" sz="2000" dirty="0" smtClean="0"/>
              <a:t>Most prominent type of complication was respiratory related. </a:t>
            </a:r>
          </a:p>
          <a:p>
            <a:r>
              <a:rPr lang="en-US" sz="2000" dirty="0" smtClean="0"/>
              <a:t>Once per 89 NORA procedures resulted in an event which could have been potentially harmful if timely rescue was not performed.</a:t>
            </a:r>
          </a:p>
          <a:p>
            <a:endParaRPr lang="en-US" sz="2000" dirty="0" smtClean="0"/>
          </a:p>
          <a:p>
            <a:r>
              <a:rPr lang="en-US" sz="2000" dirty="0" smtClean="0"/>
              <a:t>Similar results previously described by </a:t>
            </a:r>
            <a:r>
              <a:rPr lang="en-US" sz="2000" dirty="0" err="1" smtClean="0"/>
              <a:t>Malviya</a:t>
            </a:r>
            <a:r>
              <a:rPr lang="en-US" sz="2000" dirty="0" smtClean="0"/>
              <a:t> and </a:t>
            </a:r>
            <a:r>
              <a:rPr lang="en-US" sz="2000" dirty="0" err="1" smtClean="0"/>
              <a:t>Pino</a:t>
            </a:r>
            <a:r>
              <a:rPr lang="en-US" sz="2000" dirty="0" smtClean="0"/>
              <a:t> (1997, 2000)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5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How can we improve safety?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6480048" cy="43464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Goal = improve the reliability of achieving a safe NORA anesthetic</a:t>
            </a:r>
          </a:p>
          <a:p>
            <a:r>
              <a:rPr lang="en-US" dirty="0" smtClean="0"/>
              <a:t>Consistent success in NORA, as in the operating room, may be achieved by adhering to structural and organizational standards</a:t>
            </a:r>
          </a:p>
          <a:p>
            <a:r>
              <a:rPr lang="en-US" dirty="0" smtClean="0"/>
              <a:t>Need for evaluation &amp; analysis of the processes/steps required process of each type of NORA anesthetic</a:t>
            </a:r>
          </a:p>
          <a:p>
            <a:r>
              <a:rPr lang="en-US" dirty="0" smtClean="0"/>
              <a:t>The reliability of each step (whether each step occurs as it should) determines whether the a particular algorithm/protocol is reproducible</a:t>
            </a:r>
          </a:p>
          <a:p>
            <a:r>
              <a:rPr lang="en-US" dirty="0" smtClean="0"/>
              <a:t>Protocol safety and overall reliability also determined by the rate of defects in each step</a:t>
            </a:r>
          </a:p>
        </p:txBody>
      </p:sp>
      <p:pic>
        <p:nvPicPr>
          <p:cNvPr id="31748" name="Picture 4" descr="https://lynncrocker.files.wordpress.com/2012/05/15804-blue-circle-with-four-arrows-moving-clockwise-clipart-by-dj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200400"/>
            <a:ext cx="1428750" cy="1419226"/>
          </a:xfrm>
          <a:prstGeom prst="rect">
            <a:avLst/>
          </a:prstGeom>
          <a:noFill/>
        </p:spPr>
      </p:pic>
      <p:sp>
        <p:nvSpPr>
          <p:cNvPr id="5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6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How can we improve safety?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1800" dirty="0" smtClean="0"/>
              <a:t>Frankel A. Patient Safety: Anesthesia in Remote.  Anesthesiology Clinics, 27(1):  127 – 139.</a:t>
            </a:r>
          </a:p>
          <a:p>
            <a:endParaRPr lang="en-US" dirty="0" smtClean="0"/>
          </a:p>
          <a:p>
            <a:r>
              <a:rPr lang="en-US" dirty="0" smtClean="0"/>
              <a:t>Identified major factors that contribute to the ability to ensure reliable and safe practices in NORA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An environment of continuous learning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 just and fair culture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An environment of enthusiasm for teamwork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Leaders engaged in safety and reliability through the use of data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Effective flow of information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5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Tools &amp; Targets for Improving Safety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Organizational tools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Quality improvement methods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Protocols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Checklists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Communication during the procedure and during transfer of patient care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Continuing education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5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Standardization &amp; Anesthesia Safety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Eichhorn</a:t>
            </a:r>
            <a:r>
              <a:rPr lang="en-US" sz="1800" dirty="0" smtClean="0"/>
              <a:t> JH, Cooper JB, Cullen DJ, et al:  Standards for patient monitoring during anesthesia at Harvard Medical School . </a:t>
            </a:r>
            <a:r>
              <a:rPr lang="en-US" sz="1800" i="1" dirty="0" smtClean="0"/>
              <a:t>JAMA</a:t>
            </a:r>
            <a:r>
              <a:rPr lang="en-US" sz="1800" dirty="0" smtClean="0"/>
              <a:t> 1986;256:1017-1020</a:t>
            </a:r>
          </a:p>
          <a:p>
            <a:r>
              <a:rPr lang="en-US" dirty="0" smtClean="0"/>
              <a:t>The Harvard Anesthesia Practice Standards written in the 1980s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Example of the standardization of anesthesia care that has helped improve the safety of the specialty  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Identified minimum monitoring expectations now commonly used in every anesthetic procedure 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Influenced widespread adoption of pulse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oximetry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capnography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5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Quality Improvement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Even though effective organizations take steps to prevent adverse incidents, problematic events still occur. </a:t>
            </a:r>
          </a:p>
          <a:p>
            <a:r>
              <a:rPr lang="en-US" dirty="0" smtClean="0"/>
              <a:t>It is vital to have a defined approach to reacting to adverse events, including errors and near-misses.</a:t>
            </a:r>
          </a:p>
          <a:p>
            <a:r>
              <a:rPr lang="en-US" b="1" dirty="0" smtClean="0"/>
              <a:t>Proactive</a:t>
            </a:r>
            <a:r>
              <a:rPr lang="en-US" dirty="0" smtClean="0"/>
              <a:t> vs. reactive approach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5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Protocols &amp; Checklists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1700" dirty="0" smtClean="0"/>
              <a:t>Haynes AB, Weiser TG, Berry WR, et al. A surgical safety checklist to reduce morbidity and mortality in a global population. N </a:t>
            </a:r>
            <a:r>
              <a:rPr lang="en-US" sz="1700" dirty="0" err="1" smtClean="0"/>
              <a:t>Engl</a:t>
            </a:r>
            <a:r>
              <a:rPr lang="en-US" sz="1700" dirty="0" smtClean="0"/>
              <a:t> J Med 2009;360:491-9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5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Why the concern for safety?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Anesthesia providers are now asked more frequently to provide complete, integrated anesthetic care outside the traditional OR setting. </a:t>
            </a:r>
          </a:p>
          <a:p>
            <a:r>
              <a:rPr lang="en-US" dirty="0" smtClean="0"/>
              <a:t>The number and the complexity of such cases is increasing over time.</a:t>
            </a:r>
          </a:p>
          <a:p>
            <a:r>
              <a:rPr lang="en-US" dirty="0" smtClean="0"/>
              <a:t>Specific logistical problems beyond typical anesthetic safety concerns: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Availability of preoperative patient assessment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Fewer resources, facilities often retrofitted for anesthesia care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Greater variation in physical set-ups and equipment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Decreased practitioner familiarity (environment, staff, organization)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Patient comorbidities unique to the particular specialty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Physical access to patient may vary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Shared airway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Availability of post-anesthesia monitoring/care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5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Protocols &amp; Checklists, cont’d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87285"/>
            <a:ext cx="7543800" cy="456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6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NORA Safety Issues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514600"/>
            <a:ext cx="5032248" cy="35844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Crowded rooms with limited access to the patient</a:t>
            </a:r>
          </a:p>
          <a:p>
            <a:r>
              <a:rPr lang="en-US" dirty="0" smtClean="0"/>
              <a:t>Suboptimal light, insufficient power supplies</a:t>
            </a:r>
          </a:p>
          <a:p>
            <a:r>
              <a:rPr lang="en-US" dirty="0" smtClean="0"/>
              <a:t>Distance from pharmacy / supply rooms</a:t>
            </a:r>
          </a:p>
          <a:p>
            <a:r>
              <a:rPr lang="en-US" dirty="0" smtClean="0"/>
              <a:t>Availability of anesthesia staff/help if needed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Location -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calorielab.com/news/wp-images/post-images/7029695345_4091a5eeb1-468x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05200"/>
            <a:ext cx="3180563" cy="2466976"/>
          </a:xfrm>
          <a:prstGeom prst="rect">
            <a:avLst/>
          </a:prstGeom>
          <a:noFill/>
        </p:spPr>
      </p:pic>
      <p:sp>
        <p:nvSpPr>
          <p:cNvPr id="6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7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NORA Safety Issues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514600"/>
            <a:ext cx="5032248" cy="35844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Outdated/unfamiliar anesthesia machine</a:t>
            </a:r>
          </a:p>
          <a:p>
            <a:r>
              <a:rPr lang="en-US" dirty="0" smtClean="0"/>
              <a:t>Availability of ETCO2 and other monitoring devices</a:t>
            </a:r>
          </a:p>
          <a:p>
            <a:r>
              <a:rPr lang="en-US" dirty="0" smtClean="0"/>
              <a:t>Anesthesia provider responsible for all equipment checks </a:t>
            </a:r>
          </a:p>
          <a:p>
            <a:r>
              <a:rPr lang="en-US" dirty="0" smtClean="0"/>
              <a:t>Availability of suction, oxygen</a:t>
            </a:r>
          </a:p>
          <a:p>
            <a:r>
              <a:rPr lang="en-US" dirty="0" smtClean="0"/>
              <a:t>Availability of emergency airway equipment</a:t>
            </a:r>
          </a:p>
          <a:p>
            <a:r>
              <a:rPr lang="en-US" dirty="0" smtClean="0"/>
              <a:t>Availability of emergency medications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Equipment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http://www.rentittoday.com/cmsAdmin/uploads/thumb/Drager-Narkomed-GS_003_001_001_001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971800"/>
            <a:ext cx="2857500" cy="2857500"/>
          </a:xfrm>
          <a:prstGeom prst="rect">
            <a:avLst/>
          </a:prstGeom>
          <a:noFill/>
        </p:spPr>
      </p:pic>
      <p:sp>
        <p:nvSpPr>
          <p:cNvPr id="6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7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NORA Safety Issues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514600"/>
            <a:ext cx="5032248" cy="3962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On-site staff less familiar with the management of anesthetized patients</a:t>
            </a:r>
          </a:p>
          <a:p>
            <a:r>
              <a:rPr lang="en-US" dirty="0" smtClean="0"/>
              <a:t>Personnel may even have limited medical background. (e.g. non-ACLS certified)</a:t>
            </a:r>
          </a:p>
          <a:p>
            <a:r>
              <a:rPr lang="en-US" dirty="0" smtClean="0"/>
              <a:t>Communication &amp; teamwork barriers, anesthesia provider as “outsider”</a:t>
            </a:r>
          </a:p>
          <a:p>
            <a:r>
              <a:rPr lang="en-US" dirty="0" smtClean="0"/>
              <a:t>Less efficient or effective scheduling, resulting in inefficient or hurried patient preparation</a:t>
            </a:r>
          </a:p>
          <a:p>
            <a:r>
              <a:rPr lang="en-US" dirty="0" smtClean="0"/>
              <a:t>Staff may not follow rigorous pre-procedure check-in processes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Personnel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Support Staff 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http://image.slidesharecdn.com/anesthesiaoutsidetheoperatingroom-100526071018-phpapp02/95/anesthesia-outside-the-operating-room-8-728.jpg?cb=1274876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199" y="2743200"/>
            <a:ext cx="3555999" cy="2667000"/>
          </a:xfrm>
          <a:prstGeom prst="rect">
            <a:avLst/>
          </a:prstGeom>
          <a:noFill/>
        </p:spPr>
      </p:pic>
      <p:sp>
        <p:nvSpPr>
          <p:cNvPr id="6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7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NORA Safety Issues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514600"/>
            <a:ext cx="5184648" cy="35844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Availability &amp; depth of pre-procedure assessment</a:t>
            </a:r>
          </a:p>
          <a:p>
            <a:r>
              <a:rPr lang="en-US" dirty="0" smtClean="0"/>
              <a:t>Ability of patient to cooperate (claustrophobia/anxiety/mental status)</a:t>
            </a:r>
          </a:p>
          <a:p>
            <a:r>
              <a:rPr lang="en-US" dirty="0" smtClean="0"/>
              <a:t>Consent issues</a:t>
            </a:r>
          </a:p>
          <a:p>
            <a:r>
              <a:rPr lang="en-US" dirty="0" smtClean="0"/>
              <a:t>Positioning (lateral/prone)</a:t>
            </a:r>
          </a:p>
          <a:p>
            <a:r>
              <a:rPr lang="en-US" dirty="0" smtClean="0"/>
              <a:t>Comorbidities</a:t>
            </a:r>
          </a:p>
          <a:p>
            <a:r>
              <a:rPr lang="en-US" dirty="0" smtClean="0"/>
              <a:t>Fasting status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Patients -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s://www.consumersdigest.com/images/made/images/uploads/article/621-01225421a2_240_221_s_c1_c_t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365" y="2895600"/>
            <a:ext cx="2648035" cy="2438400"/>
          </a:xfrm>
          <a:prstGeom prst="rect">
            <a:avLst/>
          </a:prstGeom>
          <a:noFill/>
        </p:spPr>
      </p:pic>
      <p:sp>
        <p:nvSpPr>
          <p:cNvPr id="6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7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NORA Safety Issues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Anesthetic</a:t>
            </a:r>
            <a:r>
              <a:rPr lang="en-US" sz="33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Technique 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2438400"/>
            <a:ext cx="8613648" cy="3660648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Sedation</a:t>
            </a:r>
          </a:p>
          <a:p>
            <a:pPr lvl="1"/>
            <a:r>
              <a:rPr lang="en-US" dirty="0" smtClean="0"/>
              <a:t>Minimal</a:t>
            </a:r>
          </a:p>
          <a:p>
            <a:pPr lvl="1"/>
            <a:r>
              <a:rPr lang="en-US" dirty="0" smtClean="0"/>
              <a:t>Moderate “conscious sedation”</a:t>
            </a:r>
          </a:p>
          <a:p>
            <a:pPr lvl="1"/>
            <a:r>
              <a:rPr lang="en-US" dirty="0" smtClean="0"/>
              <a:t>Deep</a:t>
            </a:r>
          </a:p>
          <a:p>
            <a:r>
              <a:rPr lang="en-US" dirty="0" smtClean="0"/>
              <a:t>General anesthesia</a:t>
            </a:r>
          </a:p>
          <a:p>
            <a:pPr lvl="1"/>
            <a:r>
              <a:rPr lang="en-US" dirty="0" smtClean="0"/>
              <a:t>LMA vs. ETT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Considerations:</a:t>
            </a:r>
          </a:p>
          <a:p>
            <a:pPr lvl="1">
              <a:defRPr/>
            </a:pPr>
            <a:r>
              <a:rPr lang="en-US" dirty="0" smtClean="0"/>
              <a:t>Patient comfort</a:t>
            </a:r>
          </a:p>
          <a:p>
            <a:pPr lvl="1">
              <a:defRPr/>
            </a:pPr>
            <a:r>
              <a:rPr lang="en-US" dirty="0" smtClean="0"/>
              <a:t>Procedure requirements</a:t>
            </a:r>
          </a:p>
          <a:p>
            <a:pPr lvl="1">
              <a:defRPr/>
            </a:pPr>
            <a:r>
              <a:rPr lang="en-US" dirty="0" smtClean="0"/>
              <a:t>Safety with unsecure airway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6629" name="Picture 5" descr="http://www.webmm.ahrq.gov/media/perspectives/images/persp64_fi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267200"/>
            <a:ext cx="3200400" cy="2048256"/>
          </a:xfrm>
          <a:prstGeom prst="rect">
            <a:avLst/>
          </a:prstGeom>
          <a:noFill/>
        </p:spPr>
      </p:pic>
      <p:sp>
        <p:nvSpPr>
          <p:cNvPr id="7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8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ASA Continuum of Sedation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97718"/>
            <a:ext cx="6309022" cy="456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7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ASA Continuum of Sedation - </a:t>
            </a:r>
            <a:r>
              <a:rPr lang="en-US" b="1" dirty="0" err="1" smtClean="0">
                <a:solidFill>
                  <a:srgbClr val="002060"/>
                </a:solidFill>
              </a:rPr>
              <a:t>cont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0" y="6281928"/>
            <a:ext cx="2367956" cy="5760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Copyright © 2015 Mark S Weiss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R</a:t>
            </a:r>
            <a:r>
              <a:rPr lang="en-US" sz="1200" dirty="0" smtClean="0"/>
              <a:t>ights Reserved</a:t>
            </a:r>
            <a:endParaRPr lang="en-US" sz="1200" dirty="0"/>
          </a:p>
        </p:txBody>
      </p:sp>
      <p:pic>
        <p:nvPicPr>
          <p:cNvPr id="9" name="Picture 6" descr="University of Pennsylvania Health Syst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6286499"/>
            <a:ext cx="1714500" cy="571501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1816022" y="2038771"/>
            <a:ext cx="5422978" cy="4133429"/>
            <a:chOff x="990599" y="0"/>
            <a:chExt cx="7636747" cy="685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599" y="0"/>
              <a:ext cx="7636747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400800" y="1066800"/>
              <a:ext cx="19812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1295400"/>
              <a:ext cx="16764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4200" y="2133600"/>
              <a:ext cx="40386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90600" y="3124200"/>
              <a:ext cx="4114800" cy="762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34200" y="4191000"/>
              <a:ext cx="13716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66800" y="4419600"/>
              <a:ext cx="28956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76800" y="3581400"/>
              <a:ext cx="35814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01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8176</TotalTime>
  <Words>947</Words>
  <Application>Microsoft Office PowerPoint</Application>
  <PresentationFormat>On-screen Show (4:3)</PresentationFormat>
  <Paragraphs>165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Safety &amp; Non-Operating  Room Anesthesia</vt:lpstr>
      <vt:lpstr>Why the concern for safety?</vt:lpstr>
      <vt:lpstr>NORA Safety Issues</vt:lpstr>
      <vt:lpstr>NORA Safety Issues</vt:lpstr>
      <vt:lpstr>NORA Safety Issues</vt:lpstr>
      <vt:lpstr>NORA Safety Issues</vt:lpstr>
      <vt:lpstr>NORA Safety Issues</vt:lpstr>
      <vt:lpstr>ASA Continuum of Sedation</vt:lpstr>
      <vt:lpstr>ASA Continuum of Sedation - cont</vt:lpstr>
      <vt:lpstr>When things go wrong…</vt:lpstr>
      <vt:lpstr>Statement on NORA locations</vt:lpstr>
      <vt:lpstr>Morbidity &amp; Mortality in NORA</vt:lpstr>
      <vt:lpstr>Morbidity &amp; Mortality in NORA</vt:lpstr>
      <vt:lpstr>How can we improve safety?</vt:lpstr>
      <vt:lpstr>How can we improve safety?</vt:lpstr>
      <vt:lpstr>Tools &amp; Targets for Improving Safety</vt:lpstr>
      <vt:lpstr>Standardization &amp; Anesthesia Safety</vt:lpstr>
      <vt:lpstr>Quality Improvement</vt:lpstr>
      <vt:lpstr>Protocols &amp; Checklists</vt:lpstr>
      <vt:lpstr>Protocols &amp; Checklists, cont’d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&amp; Non-Operating  Room Anesthesia</dc:title>
  <dc:creator>Sophia Termini</dc:creator>
  <cp:lastModifiedBy>Puneet Sahota</cp:lastModifiedBy>
  <cp:revision>22</cp:revision>
  <dcterms:created xsi:type="dcterms:W3CDTF">2015-04-09T19:19:55Z</dcterms:created>
  <dcterms:modified xsi:type="dcterms:W3CDTF">2015-12-06T21:59:28Z</dcterms:modified>
</cp:coreProperties>
</file>