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82" r:id="rId3"/>
    <p:sldId id="257" r:id="rId4"/>
    <p:sldId id="258" r:id="rId5"/>
    <p:sldId id="284" r:id="rId6"/>
    <p:sldId id="28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5" r:id="rId27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3" d="100"/>
          <a:sy n="103" d="100"/>
        </p:scale>
        <p:origin x="-7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8F02D-8AB3-4F44-8E0C-C6BA6E0185F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EB4EA-1540-455F-9768-714C2F213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2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5" eaLnBrk="0" hangingPunct="0">
              <a:lnSpc>
                <a:spcPct val="87000"/>
              </a:lnSpc>
              <a:spcBef>
                <a:spcPct val="40000"/>
              </a:spcBef>
              <a:defRPr sz="1600">
                <a:solidFill>
                  <a:schemeClr val="tx1"/>
                </a:solidFill>
                <a:latin typeface="Arial" charset="0"/>
              </a:defRPr>
            </a:lvl1pPr>
            <a:lvl2pPr marL="724451" indent="-278635" defTabSz="919495" eaLnBrk="0" hangingPunct="0">
              <a:lnSpc>
                <a:spcPct val="87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14539" indent="-222908" defTabSz="919495" eaLnBrk="0" hangingPunct="0">
              <a:lnSpc>
                <a:spcPct val="87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60355" indent="-222908" defTabSz="919495" eaLnBrk="0" hangingPunct="0">
              <a:lnSpc>
                <a:spcPct val="87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06171" indent="-222908" defTabSz="919495" eaLnBrk="0" hangingPunct="0">
              <a:lnSpc>
                <a:spcPct val="87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51986" indent="-222908" defTabSz="919495" eaLnBrk="0" fontAlgn="base" hangingPunct="0">
              <a:lnSpc>
                <a:spcPct val="87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7802" indent="-222908" defTabSz="919495" eaLnBrk="0" fontAlgn="base" hangingPunct="0">
              <a:lnSpc>
                <a:spcPct val="87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43618" indent="-222908" defTabSz="919495" eaLnBrk="0" fontAlgn="base" hangingPunct="0">
              <a:lnSpc>
                <a:spcPct val="87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89434" indent="-222908" defTabSz="919495" eaLnBrk="0" fontAlgn="base" hangingPunct="0">
              <a:lnSpc>
                <a:spcPct val="87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25A0396A-1486-4C44-8089-7A4AE8D6BCE1}" type="slidenum">
              <a:rPr lang="en-US" altLang="en-US" sz="1000"/>
              <a:pPr>
                <a:lnSpc>
                  <a:spcPct val="100000"/>
                </a:lnSpc>
                <a:spcBef>
                  <a:spcPct val="0"/>
                </a:spcBef>
              </a:pPr>
              <a:t>26</a:t>
            </a:fld>
            <a:endParaRPr lang="en-US" altLang="en-US" sz="10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767014" y="6564313"/>
            <a:ext cx="25130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endParaRPr lang="en-US" altLang="en-US" sz="1900" smtClean="0"/>
          </a:p>
        </p:txBody>
      </p: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pic>
          <p:nvPicPr>
            <p:cNvPr id="6" name="Picture 85" descr="Penn_Medicine_color_xtra_s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858"/>
              <a:ext cx="1776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92"/>
            <p:cNvSpPr>
              <a:spLocks noChangeShapeType="1"/>
            </p:cNvSpPr>
            <p:nvPr/>
          </p:nvSpPr>
          <p:spPr bwMode="auto">
            <a:xfrm>
              <a:off x="463" y="1553"/>
              <a:ext cx="4901" cy="0"/>
            </a:xfrm>
            <a:prstGeom prst="line">
              <a:avLst/>
            </a:prstGeom>
            <a:noFill/>
            <a:ln w="25400">
              <a:solidFill>
                <a:srgbClr val="00326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97" descr="blue-gradi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74725" y="5218283"/>
            <a:ext cx="4940300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defRPr/>
            </a:pPr>
            <a:r>
              <a:rPr lang="en-US" altLang="en-US" sz="1600" b="1" dirty="0" smtClean="0">
                <a:solidFill>
                  <a:srgbClr val="004081"/>
                </a:solidFill>
              </a:rPr>
              <a:t>© 2016 Mark S Weiss</a:t>
            </a:r>
            <a:r>
              <a:rPr lang="en-US" altLang="en-US" sz="1600" b="1" smtClean="0">
                <a:solidFill>
                  <a:srgbClr val="004081"/>
                </a:solidFill>
              </a:rPr>
              <a:t>, MD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altLang="en-US" sz="1600" b="1" smtClean="0">
                <a:solidFill>
                  <a:srgbClr val="004081"/>
                </a:solidFill>
              </a:rPr>
              <a:t> Department </a:t>
            </a:r>
            <a:r>
              <a:rPr lang="en-US" altLang="en-US" sz="1600" b="1" dirty="0" smtClean="0">
                <a:solidFill>
                  <a:srgbClr val="004081"/>
                </a:solidFill>
              </a:rPr>
              <a:t>of Anesthesiology and Critical Care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4" y="6105527"/>
            <a:ext cx="14843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5014" y="2508250"/>
            <a:ext cx="7551737" cy="547688"/>
          </a:xfrm>
        </p:spPr>
        <p:txBody>
          <a:bodyPr/>
          <a:lstStyle>
            <a:lvl1pPr marL="22860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35014" y="1890715"/>
            <a:ext cx="7551737" cy="5429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02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195222" y="825502"/>
            <a:ext cx="8761373" cy="174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1" y="90490"/>
            <a:ext cx="2128838" cy="2478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5504" y="90490"/>
            <a:ext cx="2667397" cy="2478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524627"/>
            <a:ext cx="8588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01920"/>
            <a:ext cx="7772400" cy="50498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73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825501"/>
            <a:ext cx="3836988" cy="24952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4" y="825501"/>
            <a:ext cx="3836987" cy="24952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1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9009"/>
            <a:ext cx="4040188" cy="935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2218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39009"/>
            <a:ext cx="4041775" cy="935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2218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1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5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27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8030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35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6896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21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6" y="825502"/>
            <a:ext cx="7826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Level 1</a:t>
            </a:r>
          </a:p>
          <a:p>
            <a:pPr lvl="1"/>
            <a:r>
              <a:rPr lang="en-US" altLang="en-US" smtClean="0"/>
              <a:t>Level two</a:t>
            </a:r>
          </a:p>
          <a:p>
            <a:pPr lvl="2"/>
            <a:r>
              <a:rPr lang="en-US" altLang="en-US" smtClean="0"/>
              <a:t>Level three</a:t>
            </a:r>
          </a:p>
          <a:p>
            <a:pPr lvl="3"/>
            <a:r>
              <a:rPr lang="en-US" altLang="en-US" smtClean="0"/>
              <a:t>Level four</a:t>
            </a:r>
          </a:p>
          <a:p>
            <a:pPr lvl="4"/>
            <a:r>
              <a:rPr lang="en-US" altLang="en-US" smtClean="0"/>
              <a:t>Level five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894956" y="6588713"/>
            <a:ext cx="14427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901700">
              <a:defRPr>
                <a:solidFill>
                  <a:schemeClr val="tx1"/>
                </a:solidFill>
                <a:latin typeface="Arial" charset="0"/>
              </a:defRPr>
            </a:lvl1pPr>
            <a:lvl2pPr marL="450850" defTabSz="901700">
              <a:defRPr>
                <a:solidFill>
                  <a:schemeClr val="tx1"/>
                </a:solidFill>
                <a:latin typeface="Arial" charset="0"/>
              </a:defRPr>
            </a:lvl2pPr>
            <a:lvl3pPr marL="901700" defTabSz="901700">
              <a:defRPr>
                <a:solidFill>
                  <a:schemeClr val="tx1"/>
                </a:solidFill>
                <a:latin typeface="Arial" charset="0"/>
              </a:defRPr>
            </a:lvl3pPr>
            <a:lvl4pPr marL="1354138" defTabSz="901700">
              <a:defRPr>
                <a:solidFill>
                  <a:schemeClr val="tx1"/>
                </a:solidFill>
                <a:latin typeface="Arial" charset="0"/>
              </a:defRPr>
            </a:lvl4pPr>
            <a:lvl5pPr marL="1803400" defTabSz="901700">
              <a:defRPr>
                <a:solidFill>
                  <a:schemeClr val="tx1"/>
                </a:solidFill>
                <a:latin typeface="Arial" charset="0"/>
              </a:defRPr>
            </a:lvl5pPr>
            <a:lvl6pPr marL="22606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178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750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322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fld id="{A05E9A83-3C79-4BDD-AB0B-DBC9E8CF8BBC}" type="slidenum">
              <a:rPr lang="en-US" altLang="en-US" sz="1100" b="1" smtClean="0">
                <a:solidFill>
                  <a:srgbClr val="14397F"/>
                </a:solidFill>
                <a:latin typeface="Franklin Gothic Book" pitchFamily="34" charset="0"/>
              </a:rPr>
              <a:pPr algn="r" eaLnBrk="0" hangingPunct="0">
                <a:defRPr/>
              </a:pPr>
              <a:t>‹#›</a:t>
            </a:fld>
            <a:endParaRPr lang="en-US" altLang="en-US" sz="1100" b="1" smtClean="0">
              <a:solidFill>
                <a:srgbClr val="14397F"/>
              </a:solidFill>
              <a:latin typeface="Franklin Gothic Book" pitchFamily="34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4026" y="90488"/>
            <a:ext cx="8520113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767014" y="6564313"/>
            <a:ext cx="25130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endParaRPr lang="en-US" altLang="en-US" sz="1900" smtClean="0"/>
          </a:p>
        </p:txBody>
      </p:sp>
      <p:grpSp>
        <p:nvGrpSpPr>
          <p:cNvPr id="1030" name="Group 29"/>
          <p:cNvGrpSpPr>
            <a:grpSpLocks/>
          </p:cNvGrpSpPr>
          <p:nvPr/>
        </p:nvGrpSpPr>
        <p:grpSpPr bwMode="auto">
          <a:xfrm>
            <a:off x="0" y="673100"/>
            <a:ext cx="9144000" cy="6161088"/>
            <a:chOff x="0" y="424"/>
            <a:chExt cx="5760" cy="3881"/>
          </a:xfrm>
        </p:grpSpPr>
        <p:pic>
          <p:nvPicPr>
            <p:cNvPr id="3" name="Picture 15" descr="penn med log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4135"/>
              <a:ext cx="100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0" y="4093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13"/>
            <p:cNvSpPr>
              <a:spLocks noChangeShapeType="1"/>
            </p:cNvSpPr>
            <p:nvPr/>
          </p:nvSpPr>
          <p:spPr bwMode="auto">
            <a:xfrm>
              <a:off x="0" y="424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1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524627"/>
            <a:ext cx="8588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+mj-lt"/>
          <a:ea typeface="+mj-ea"/>
          <a:cs typeface="+mj-cs"/>
        </a:defRPr>
      </a:lvl1pPr>
      <a:lvl2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2pPr>
      <a:lvl3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3pPr>
      <a:lvl4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4pPr>
      <a:lvl5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5pPr>
      <a:lvl6pPr marL="4572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6pPr>
      <a:lvl7pPr marL="9144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7pPr>
      <a:lvl8pPr marL="13716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8pPr>
      <a:lvl9pPr marL="18288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9pPr>
    </p:titleStyle>
    <p:bodyStyle>
      <a:lvl1pPr marL="242888" indent="-242888" algn="l" defTabSz="901700" rtl="0" eaLnBrk="1" fontAlgn="base" hangingPunct="1">
        <a:spcBef>
          <a:spcPts val="400"/>
        </a:spcBef>
        <a:spcAft>
          <a:spcPts val="200"/>
        </a:spcAft>
        <a:buClr>
          <a:schemeClr val="tx2"/>
        </a:buClr>
        <a:buFont typeface="Wingdings" pitchFamily="2" charset="2"/>
        <a:buChar char="w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660400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</a:defRPr>
      </a:lvl2pPr>
      <a:lvl3pPr marL="1077913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3pPr>
      <a:lvl4pPr marL="1438275" indent="-24606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○"/>
        <a:defRPr sz="1600">
          <a:solidFill>
            <a:srgbClr val="000000"/>
          </a:solidFill>
          <a:latin typeface="+mn-lt"/>
        </a:defRPr>
      </a:lvl4pPr>
      <a:lvl5pPr marL="17954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22526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6pPr>
      <a:lvl7pPr marL="27098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7pPr>
      <a:lvl8pPr marL="31670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8pPr>
      <a:lvl9pPr marL="36242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57382" y="2549234"/>
            <a:ext cx="7112000" cy="628075"/>
          </a:xfrm>
        </p:spPr>
        <p:txBody>
          <a:bodyPr/>
          <a:lstStyle/>
          <a:p>
            <a:r>
              <a:rPr lang="en-US" dirty="0"/>
              <a:t>What goes in, must come out (or call a surgeon)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5856" y="1034083"/>
            <a:ext cx="7294418" cy="151553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ANESTHESIA </a:t>
            </a:r>
            <a:r>
              <a:rPr lang="en-US" sz="3600" b="1" dirty="0"/>
              <a:t>FOR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ENDOSCOPIC PROCEDURES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160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675" y="4929188"/>
            <a:ext cx="6896100" cy="134461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2800" dirty="0" smtClean="0"/>
              <a:t>Once </a:t>
            </a:r>
            <a:r>
              <a:rPr lang="en-US" sz="2800" dirty="0"/>
              <a:t>at cecum the scope is removed slowly-- average time 7 minutes, but longer depending on number of </a:t>
            </a:r>
            <a:r>
              <a:rPr lang="en-US" sz="2800" dirty="0" smtClean="0"/>
              <a:t>biopsies</a:t>
            </a:r>
            <a:endParaRPr lang="en-US" sz="2800" dirty="0"/>
          </a:p>
        </p:txBody>
      </p:sp>
      <p:pic>
        <p:nvPicPr>
          <p:cNvPr id="1026" name="Picture 2" descr="http://eugenegi.com/assets/uploads/The_Colonos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15" y="800683"/>
            <a:ext cx="3895895" cy="393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69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Colonoscopy </a:t>
            </a:r>
            <a:r>
              <a:rPr lang="en-US" b="1" dirty="0" smtClean="0"/>
              <a:t>Stimulus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6" y="803564"/>
            <a:ext cx="5258480" cy="5454135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2800" dirty="0" smtClean="0"/>
              <a:t>Proceduralist </a:t>
            </a:r>
            <a:r>
              <a:rPr lang="en-US" sz="2800" dirty="0"/>
              <a:t>technique greatly impacts the amount of pain stimulation</a:t>
            </a:r>
          </a:p>
          <a:p>
            <a:pPr lvl="1" fontAlgn="base"/>
            <a:r>
              <a:rPr lang="en-US" sz="2400" dirty="0"/>
              <a:t>“Looping” </a:t>
            </a:r>
            <a:r>
              <a:rPr lang="en-US" sz="2400" dirty="0" smtClean="0"/>
              <a:t>the scope</a:t>
            </a:r>
            <a:endParaRPr lang="en-US" sz="2400" dirty="0"/>
          </a:p>
          <a:p>
            <a:pPr lvl="1" fontAlgn="base"/>
            <a:r>
              <a:rPr lang="en-US" sz="2400" dirty="0"/>
              <a:t>Luminal distention through gas insufflation</a:t>
            </a:r>
          </a:p>
          <a:p>
            <a:pPr lvl="1" fontAlgn="base"/>
            <a:r>
              <a:rPr lang="en-US" sz="2400" dirty="0"/>
              <a:t>External abdominal pressure to help direct scope</a:t>
            </a:r>
          </a:p>
          <a:p>
            <a:pPr lvl="1" fontAlgn="base"/>
            <a:r>
              <a:rPr lang="en-US" sz="2400" dirty="0"/>
              <a:t>Retroflex at </a:t>
            </a:r>
            <a:r>
              <a:rPr lang="en-US" sz="2400" dirty="0" smtClean="0"/>
              <a:t>the sigmoid colon (end </a:t>
            </a:r>
            <a:r>
              <a:rPr lang="en-US" sz="2400" dirty="0"/>
              <a:t>of the procedure)</a:t>
            </a:r>
          </a:p>
          <a:p>
            <a:pPr fontAlgn="base"/>
            <a:r>
              <a:rPr lang="en-US" sz="2800" dirty="0"/>
              <a:t>Pain mechanism</a:t>
            </a:r>
          </a:p>
          <a:p>
            <a:pPr lvl="1" fontAlgn="base"/>
            <a:r>
              <a:rPr lang="en-US" sz="2400" dirty="0"/>
              <a:t>Visceral pain, mechanoreceptors transmitted via rectal/pelvic spinal </a:t>
            </a:r>
            <a:r>
              <a:rPr lang="en-US" sz="2400" dirty="0" smtClean="0"/>
              <a:t>afferents, </a:t>
            </a:r>
            <a:r>
              <a:rPr lang="en-US" sz="2400" dirty="0"/>
              <a:t>cell bodies in the lumbosacral region of the spinal cord</a:t>
            </a:r>
          </a:p>
          <a:p>
            <a:pPr lvl="1" fontAlgn="base"/>
            <a:r>
              <a:rPr lang="en-US" sz="2400" dirty="0"/>
              <a:t>Autonomic </a:t>
            </a:r>
            <a:r>
              <a:rPr lang="en-US" sz="2400" dirty="0" smtClean="0"/>
              <a:t>vasovagal </a:t>
            </a:r>
            <a:r>
              <a:rPr lang="en-US" sz="2400" dirty="0"/>
              <a:t>reactions</a:t>
            </a:r>
          </a:p>
          <a:p>
            <a:endParaRPr lang="en-US" dirty="0"/>
          </a:p>
        </p:txBody>
      </p:sp>
      <p:pic>
        <p:nvPicPr>
          <p:cNvPr id="4" name="Picture 3" descr="B9781437708844100291_f29-02-97814377088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09" y="1690255"/>
            <a:ext cx="3517764" cy="438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2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Looping </a:t>
            </a:r>
            <a:r>
              <a:rPr lang="en-US" b="1" dirty="0" smtClean="0"/>
              <a:t>Scope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424" y="803564"/>
            <a:ext cx="7200897" cy="3307640"/>
          </a:xfrm>
        </p:spPr>
        <p:txBody>
          <a:bodyPr/>
          <a:lstStyle/>
          <a:p>
            <a:pPr fontAlgn="base"/>
            <a:r>
              <a:rPr lang="en-US" dirty="0" smtClean="0"/>
              <a:t>A perforation can occurs due to a </a:t>
            </a:r>
            <a:r>
              <a:rPr lang="en-US" dirty="0"/>
              <a:t>transverse bowing of the side of the scope creates an outward distention of the </a:t>
            </a:r>
            <a:r>
              <a:rPr lang="en-US" dirty="0" smtClean="0"/>
              <a:t>bowel</a:t>
            </a:r>
            <a:endParaRPr lang="en-US" sz="2400" dirty="0" smtClean="0"/>
          </a:p>
          <a:p>
            <a:pPr lvl="1" fontAlgn="base"/>
            <a:r>
              <a:rPr lang="en-US" sz="2000" dirty="0" smtClean="0"/>
              <a:t>most </a:t>
            </a:r>
            <a:r>
              <a:rPr lang="en-US" sz="2000" dirty="0"/>
              <a:t>perforations </a:t>
            </a:r>
            <a:r>
              <a:rPr lang="en-US" sz="2000" dirty="0" smtClean="0"/>
              <a:t>are NOT due to direct </a:t>
            </a:r>
            <a:r>
              <a:rPr lang="en-US" sz="2000" dirty="0"/>
              <a:t>scope tip pressure</a:t>
            </a:r>
          </a:p>
          <a:p>
            <a:endParaRPr lang="en-US" dirty="0"/>
          </a:p>
        </p:txBody>
      </p:sp>
      <p:pic>
        <p:nvPicPr>
          <p:cNvPr id="2050" name="Picture 2" descr="http://www.gastrotraining.com/wp-content/uploads/2010/08/image00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12" y="2929696"/>
            <a:ext cx="2863387" cy="31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cal.olympusamerica.com/sites/default/files/splashPages/evis_exera/eeiii-control-high-force-transmis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5" y="2929696"/>
            <a:ext cx="5557007" cy="319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1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Colonoscopy Pain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en-US" sz="4000" dirty="0"/>
              <a:t>Patient conditions can alter acute pain processing</a:t>
            </a:r>
          </a:p>
          <a:p>
            <a:pPr lvl="1" fontAlgn="base"/>
            <a:r>
              <a:rPr lang="en-US" sz="3600" dirty="0"/>
              <a:t>Inflammatory Bowel disease</a:t>
            </a:r>
          </a:p>
          <a:p>
            <a:pPr lvl="1" fontAlgn="base"/>
            <a:r>
              <a:rPr lang="en-US" sz="3600" dirty="0"/>
              <a:t>Irritable Bowel Syndrome</a:t>
            </a:r>
          </a:p>
          <a:p>
            <a:pPr lvl="1" fontAlgn="base"/>
            <a:r>
              <a:rPr lang="en-US" sz="3600" dirty="0"/>
              <a:t>Functional abdominal pain from chronic disease</a:t>
            </a:r>
          </a:p>
          <a:p>
            <a:pPr lvl="1" fontAlgn="base"/>
            <a:r>
              <a:rPr lang="en-US" sz="3600" dirty="0"/>
              <a:t>Cancer 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4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Colonoscopy Sedation </a:t>
            </a:r>
            <a:r>
              <a:rPr lang="en-US" b="1" dirty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6" y="825502"/>
            <a:ext cx="7826375" cy="551064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S</a:t>
            </a:r>
            <a:r>
              <a:rPr lang="en-US" dirty="0" smtClean="0"/>
              <a:t>cope insertion is </a:t>
            </a:r>
            <a:r>
              <a:rPr lang="en-US" dirty="0"/>
              <a:t>not the most stimulating (unlike EGD)</a:t>
            </a:r>
          </a:p>
          <a:p>
            <a:pPr fontAlgn="base"/>
            <a:r>
              <a:rPr lang="en-US" dirty="0" err="1" smtClean="0"/>
              <a:t>Propofol</a:t>
            </a:r>
            <a:r>
              <a:rPr lang="en-US" dirty="0" smtClean="0"/>
              <a:t> (small </a:t>
            </a:r>
            <a:r>
              <a:rPr lang="en-US" dirty="0"/>
              <a:t>bolus </a:t>
            </a:r>
            <a:r>
              <a:rPr lang="en-US" dirty="0" smtClean="0"/>
              <a:t>plus infusion) provides optimal procedural conditions in most patients</a:t>
            </a:r>
            <a:endParaRPr lang="en-US" dirty="0"/>
          </a:p>
          <a:p>
            <a:pPr fontAlgn="base"/>
            <a:r>
              <a:rPr lang="en-US" dirty="0"/>
              <a:t>Pain stimulus </a:t>
            </a:r>
            <a:r>
              <a:rPr lang="en-US" dirty="0" smtClean="0"/>
              <a:t>is not predictable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/e when the scope loops), but </a:t>
            </a:r>
            <a:r>
              <a:rPr lang="en-US" dirty="0" smtClean="0"/>
              <a:t>typically </a:t>
            </a:r>
            <a:r>
              <a:rPr lang="en-US" dirty="0"/>
              <a:t>occurs in sigmoid and transverse colon</a:t>
            </a:r>
          </a:p>
          <a:p>
            <a:pPr lvl="1" fontAlgn="base"/>
            <a:r>
              <a:rPr lang="en-US" dirty="0" smtClean="0"/>
              <a:t>Fentanyl may be given if the patient moves</a:t>
            </a:r>
            <a:endParaRPr lang="en-US" dirty="0"/>
          </a:p>
          <a:p>
            <a:pPr fontAlgn="base"/>
            <a:r>
              <a:rPr lang="en-US" dirty="0" err="1" smtClean="0"/>
              <a:t>Propofol</a:t>
            </a:r>
            <a:r>
              <a:rPr lang="en-US" dirty="0" smtClean="0"/>
              <a:t> infusion can be discontinued while 20-30 </a:t>
            </a:r>
            <a:r>
              <a:rPr lang="en-US" dirty="0"/>
              <a:t>cm of scope </a:t>
            </a:r>
            <a:r>
              <a:rPr lang="en-US" dirty="0" smtClean="0"/>
              <a:t>remains</a:t>
            </a:r>
          </a:p>
          <a:p>
            <a:pPr fontAlgn="base"/>
            <a:r>
              <a:rPr lang="en-US" dirty="0" err="1" smtClean="0"/>
              <a:t>Retroflexion</a:t>
            </a:r>
            <a:r>
              <a:rPr lang="en-US" dirty="0" smtClean="0"/>
              <a:t> </a:t>
            </a:r>
            <a:r>
              <a:rPr lang="en-US" dirty="0"/>
              <a:t>at rectum may arouse the patient, but </a:t>
            </a:r>
            <a:r>
              <a:rPr lang="en-US" dirty="0" smtClean="0"/>
              <a:t>do NOT give a reactionary </a:t>
            </a:r>
            <a:r>
              <a:rPr lang="en-US" dirty="0"/>
              <a:t>bolus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7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Colonoscopy C</a:t>
            </a:r>
            <a:r>
              <a:rPr lang="en-US" b="1" dirty="0" smtClean="0"/>
              <a:t>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6" y="825502"/>
            <a:ext cx="7826375" cy="5566062"/>
          </a:xfrm>
        </p:spPr>
        <p:txBody>
          <a:bodyPr/>
          <a:lstStyle/>
          <a:p>
            <a:pPr fontAlgn="base"/>
            <a:r>
              <a:rPr lang="en-US" dirty="0"/>
              <a:t>B</a:t>
            </a:r>
            <a:r>
              <a:rPr lang="en-US" dirty="0" smtClean="0"/>
              <a:t>leeding </a:t>
            </a:r>
            <a:r>
              <a:rPr lang="en-US" dirty="0"/>
              <a:t>(</a:t>
            </a:r>
            <a:r>
              <a:rPr lang="en-US" dirty="0" err="1"/>
              <a:t>polypectomy</a:t>
            </a:r>
            <a:r>
              <a:rPr lang="en-US" dirty="0"/>
              <a:t>)</a:t>
            </a:r>
          </a:p>
          <a:p>
            <a:pPr fontAlgn="base"/>
            <a:r>
              <a:rPr lang="en-US" dirty="0"/>
              <a:t>P</a:t>
            </a:r>
            <a:r>
              <a:rPr lang="en-US" dirty="0" smtClean="0"/>
              <a:t>erforations </a:t>
            </a:r>
            <a:r>
              <a:rPr lang="en-US" dirty="0"/>
              <a:t>(mechanical trauma from </a:t>
            </a:r>
            <a:r>
              <a:rPr lang="en-US" dirty="0" err="1"/>
              <a:t>colonoscope</a:t>
            </a:r>
            <a:r>
              <a:rPr lang="en-US" dirty="0"/>
              <a:t>, barotrauma, </a:t>
            </a:r>
            <a:r>
              <a:rPr lang="en-US" dirty="0" err="1"/>
              <a:t>electrocautery</a:t>
            </a:r>
            <a:r>
              <a:rPr lang="en-US" dirty="0"/>
              <a:t> during </a:t>
            </a:r>
            <a:r>
              <a:rPr lang="en-US" dirty="0" err="1"/>
              <a:t>polypectomy</a:t>
            </a:r>
            <a:r>
              <a:rPr lang="en-US" dirty="0"/>
              <a:t>)</a:t>
            </a:r>
          </a:p>
          <a:p>
            <a:pPr fontAlgn="base"/>
            <a:r>
              <a:rPr lang="en-US" dirty="0" err="1"/>
              <a:t>P</a:t>
            </a:r>
            <a:r>
              <a:rPr lang="en-US" dirty="0" err="1" smtClean="0"/>
              <a:t>ostpolypectomy</a:t>
            </a:r>
            <a:r>
              <a:rPr lang="en-US" dirty="0" smtClean="0"/>
              <a:t> </a:t>
            </a:r>
            <a:r>
              <a:rPr lang="en-US" dirty="0"/>
              <a:t>syndrome- electrocoagulation injury to bowel </a:t>
            </a:r>
            <a:r>
              <a:rPr lang="en-US" dirty="0" smtClean="0"/>
              <a:t>wall</a:t>
            </a:r>
            <a:endParaRPr lang="en-US" dirty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~</a:t>
            </a:r>
            <a:r>
              <a:rPr lang="en-US" dirty="0"/>
              <a:t>2 per 1000 examinations, 85% during </a:t>
            </a:r>
            <a:r>
              <a:rPr lang="en-US" dirty="0" err="1"/>
              <a:t>polypectomy</a:t>
            </a:r>
            <a:endParaRPr lang="en-US" dirty="0"/>
          </a:p>
          <a:p>
            <a:pPr fontAlgn="base"/>
            <a:endParaRPr lang="en-US" dirty="0"/>
          </a:p>
        </p:txBody>
      </p:sp>
      <p:pic>
        <p:nvPicPr>
          <p:cNvPr id="3074" name="Picture 2" descr="http://www.laparoscopyhospital.com/picture/polypect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21" y="4477431"/>
            <a:ext cx="2010342" cy="166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217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9" y="729673"/>
            <a:ext cx="5092412" cy="5598166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Upper endoscopy with fluoroscopically assisted guidance to </a:t>
            </a:r>
            <a:r>
              <a:rPr lang="en-US" dirty="0" err="1"/>
              <a:t>cannulate</a:t>
            </a:r>
            <a:r>
              <a:rPr lang="en-US" dirty="0"/>
              <a:t> the biliary tract</a:t>
            </a:r>
          </a:p>
          <a:p>
            <a:pPr fontAlgn="base"/>
            <a:r>
              <a:rPr lang="en-US" dirty="0" smtClean="0"/>
              <a:t>**Prone </a:t>
            </a:r>
            <a:r>
              <a:rPr lang="en-US" dirty="0"/>
              <a:t>position</a:t>
            </a:r>
          </a:p>
          <a:p>
            <a:pPr fontAlgn="base"/>
            <a:r>
              <a:rPr lang="en-US" dirty="0"/>
              <a:t>Can be performed as deep sedation with nasal airway</a:t>
            </a:r>
          </a:p>
          <a:p>
            <a:pPr lvl="1" fontAlgn="base"/>
            <a:r>
              <a:rPr lang="en-US" dirty="0"/>
              <a:t>when in doubt GA with ETT</a:t>
            </a:r>
          </a:p>
          <a:p>
            <a:pPr fontAlgn="base"/>
            <a:r>
              <a:rPr lang="en-US" dirty="0"/>
              <a:t>Radiation safety (lead apron, thyroid shield,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fontAlgn="base"/>
            <a:r>
              <a:rPr lang="en-US" dirty="0" smtClean="0"/>
              <a:t>Small Room and difficult to get rescue equipment in case of emergency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upload.wikimedia.org/wikipedia/commons/5/5d/ERCP_Roent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45" y="866516"/>
            <a:ext cx="3352428" cy="466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4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Glucagon 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4" y="868218"/>
            <a:ext cx="6068626" cy="5442399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3200" dirty="0"/>
              <a:t>I</a:t>
            </a:r>
            <a:r>
              <a:rPr lang="en-US" sz="3200" dirty="0" smtClean="0"/>
              <a:t>nhibit </a:t>
            </a:r>
            <a:r>
              <a:rPr lang="en-US" sz="3200" dirty="0"/>
              <a:t>GI/biliary tract during a fluoroscopic evaluation. </a:t>
            </a:r>
            <a:endParaRPr lang="en-US" sz="3200" dirty="0" smtClean="0"/>
          </a:p>
          <a:p>
            <a:pPr fontAlgn="base"/>
            <a:r>
              <a:rPr lang="en-US" sz="3200" dirty="0" smtClean="0"/>
              <a:t>Peak GI effect in 1 min, </a:t>
            </a:r>
            <a:r>
              <a:rPr lang="en-US" sz="3200" dirty="0"/>
              <a:t>Peak glucose effect 5-20 </a:t>
            </a:r>
            <a:r>
              <a:rPr lang="en-US" sz="3200" dirty="0" smtClean="0"/>
              <a:t>min</a:t>
            </a:r>
          </a:p>
          <a:p>
            <a:pPr fontAlgn="base"/>
            <a:r>
              <a:rPr lang="en-US" sz="3200" dirty="0" smtClean="0"/>
              <a:t>Dose 0.2 </a:t>
            </a:r>
            <a:r>
              <a:rPr lang="en-US" sz="3200" dirty="0"/>
              <a:t>- 0.5 mg IV</a:t>
            </a:r>
          </a:p>
          <a:p>
            <a:pPr fontAlgn="base"/>
            <a:r>
              <a:rPr lang="en-US" sz="3200" dirty="0"/>
              <a:t>Common side </a:t>
            </a:r>
            <a:r>
              <a:rPr lang="en-US" sz="3200" dirty="0" smtClean="0"/>
              <a:t>effects</a:t>
            </a:r>
            <a:endParaRPr lang="en-US" sz="3200" dirty="0"/>
          </a:p>
          <a:p>
            <a:pPr lvl="1" fontAlgn="base"/>
            <a:r>
              <a:rPr lang="en-US" sz="2800" dirty="0" smtClean="0"/>
              <a:t>hypertension</a:t>
            </a:r>
            <a:r>
              <a:rPr lang="en-US" sz="2800" dirty="0"/>
              <a:t>, hyperglycemia, nausea/vomiting, secondary hypoglycemia</a:t>
            </a:r>
          </a:p>
          <a:p>
            <a:pPr fontAlgn="base"/>
            <a:r>
              <a:rPr lang="en-US" sz="3200" dirty="0"/>
              <a:t>C</a:t>
            </a:r>
            <a:r>
              <a:rPr lang="en-US" sz="3200" dirty="0" smtClean="0"/>
              <a:t>ontraindications </a:t>
            </a:r>
          </a:p>
          <a:p>
            <a:pPr lvl="1" fontAlgn="base"/>
            <a:r>
              <a:rPr lang="en-US" sz="2800" dirty="0" smtClean="0"/>
              <a:t>hypersensitivity</a:t>
            </a:r>
            <a:r>
              <a:rPr lang="en-US" sz="2800" dirty="0"/>
              <a:t>, </a:t>
            </a:r>
            <a:r>
              <a:rPr lang="en-US" sz="2800" dirty="0" err="1" smtClean="0"/>
              <a:t>pheochromocytoma</a:t>
            </a:r>
            <a:r>
              <a:rPr lang="en-US" sz="2800" dirty="0"/>
              <a:t>, </a:t>
            </a:r>
            <a:r>
              <a:rPr lang="en-US" sz="2800" dirty="0" err="1"/>
              <a:t>insulinoma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122" name="Picture 2" descr="http://3.bp.blogspot.com/-3lT6FdPOe5M/UZz5Dsnhy5I/AAAAAAAADSM/PeAzrVDyXXY/s1600/Gluca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35" y="1833284"/>
            <a:ext cx="2327020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65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ommon </a:t>
            </a:r>
            <a:r>
              <a:rPr lang="en-US" b="1" dirty="0"/>
              <a:t>E</a:t>
            </a:r>
            <a:r>
              <a:rPr lang="en-US" b="1" dirty="0" smtClean="0"/>
              <a:t>ndoscopy </a:t>
            </a:r>
            <a:r>
              <a:rPr lang="en-US" b="1" dirty="0"/>
              <a:t>R</a:t>
            </a:r>
            <a:r>
              <a:rPr lang="en-US" b="1" dirty="0" smtClean="0"/>
              <a:t>elated </a:t>
            </a:r>
            <a:r>
              <a:rPr lang="en-US" b="1" dirty="0"/>
              <a:t>C</a:t>
            </a:r>
            <a:r>
              <a:rPr lang="en-US" b="1" dirty="0" smtClean="0"/>
              <a:t>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803564"/>
            <a:ext cx="7862911" cy="5652581"/>
          </a:xfrm>
        </p:spPr>
        <p:txBody>
          <a:bodyPr>
            <a:normAutofit/>
          </a:bodyPr>
          <a:lstStyle/>
          <a:p>
            <a:pPr fontAlgn="base"/>
            <a:r>
              <a:rPr lang="en-US" sz="3200" dirty="0"/>
              <a:t>Attributed to </a:t>
            </a:r>
            <a:r>
              <a:rPr lang="en-US" sz="3200" dirty="0" smtClean="0"/>
              <a:t>sedation</a:t>
            </a:r>
          </a:p>
          <a:p>
            <a:pPr lvl="1" fontAlgn="base"/>
            <a:r>
              <a:rPr lang="en-US" sz="2800" dirty="0" smtClean="0"/>
              <a:t>Hypoxia, hypotension, consequences of </a:t>
            </a:r>
            <a:r>
              <a:rPr lang="en-US" sz="2800" dirty="0" err="1" smtClean="0"/>
              <a:t>hypercarbia</a:t>
            </a:r>
            <a:r>
              <a:rPr lang="en-US" sz="2800" dirty="0" smtClean="0"/>
              <a:t>, prolonged PACU stay</a:t>
            </a:r>
          </a:p>
          <a:p>
            <a:pPr lvl="1" fontAlgn="base"/>
            <a:r>
              <a:rPr lang="en-US" sz="2800" dirty="0"/>
              <a:t>50-85% complications attributed to cardiopulmonary events in setting of sedation </a:t>
            </a:r>
          </a:p>
          <a:p>
            <a:pPr fontAlgn="base"/>
            <a:r>
              <a:rPr lang="en-US" sz="3200" dirty="0" smtClean="0"/>
              <a:t>What is our value?</a:t>
            </a:r>
          </a:p>
          <a:p>
            <a:pPr lvl="1" fontAlgn="base"/>
            <a:r>
              <a:rPr lang="en-US" sz="2800" dirty="0" smtClean="0"/>
              <a:t>Safe administration of deep sedation during complex procedures</a:t>
            </a:r>
          </a:p>
          <a:p>
            <a:pPr lvl="1" fontAlgn="base"/>
            <a:r>
              <a:rPr lang="en-US" sz="2800" dirty="0" smtClean="0"/>
              <a:t>Reduction </a:t>
            </a:r>
            <a:r>
              <a:rPr lang="en-US" sz="2800" dirty="0"/>
              <a:t>complications in </a:t>
            </a:r>
            <a:r>
              <a:rPr lang="en-US" sz="2800" dirty="0" smtClean="0"/>
              <a:t>low </a:t>
            </a:r>
            <a:r>
              <a:rPr lang="en-US" sz="2800" dirty="0"/>
              <a:t>risk </a:t>
            </a:r>
            <a:r>
              <a:rPr lang="en-US" sz="2800" dirty="0" smtClean="0"/>
              <a:t>procedures</a:t>
            </a:r>
          </a:p>
          <a:p>
            <a:pPr lvl="1" fontAlgn="base"/>
            <a:r>
              <a:rPr lang="en-US" sz="2800" b="0" dirty="0" smtClean="0">
                <a:effectLst/>
              </a:rPr>
              <a:t>Rescue during sedation care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37" r="10409"/>
          <a:stretch/>
        </p:blipFill>
        <p:spPr>
          <a:xfrm>
            <a:off x="6881011" y="4353898"/>
            <a:ext cx="1787972" cy="202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10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Hypotension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6" y="825502"/>
            <a:ext cx="7826375" cy="562148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Sympathetic blunting </a:t>
            </a:r>
            <a:r>
              <a:rPr lang="en-US" dirty="0" smtClean="0"/>
              <a:t>of </a:t>
            </a:r>
            <a:r>
              <a:rPr lang="en-US" dirty="0"/>
              <a:t>response to hypovolemia by anesthetics </a:t>
            </a:r>
          </a:p>
          <a:p>
            <a:pPr fontAlgn="base"/>
            <a:r>
              <a:rPr lang="en-US" dirty="0" smtClean="0"/>
              <a:t>Vasovagal </a:t>
            </a:r>
            <a:r>
              <a:rPr lang="en-US" dirty="0"/>
              <a:t>reaction</a:t>
            </a:r>
          </a:p>
          <a:p>
            <a:pPr fontAlgn="base"/>
            <a:r>
              <a:rPr lang="en-US" dirty="0"/>
              <a:t>Procedural complication</a:t>
            </a:r>
          </a:p>
          <a:p>
            <a:pPr fontAlgn="base"/>
            <a:r>
              <a:rPr lang="en-US" dirty="0" smtClean="0"/>
              <a:t>Rare:</a:t>
            </a:r>
          </a:p>
          <a:p>
            <a:pPr lvl="1" fontAlgn="base"/>
            <a:r>
              <a:rPr lang="en-US" dirty="0"/>
              <a:t>D</a:t>
            </a:r>
            <a:r>
              <a:rPr lang="en-US" dirty="0" smtClean="0"/>
              <a:t>ecreased </a:t>
            </a:r>
            <a:r>
              <a:rPr lang="en-US" dirty="0"/>
              <a:t>LV contractility (from anesthetics), </a:t>
            </a:r>
            <a:endParaRPr lang="en-US" dirty="0" smtClean="0"/>
          </a:p>
          <a:p>
            <a:pPr lvl="1" fontAlgn="base"/>
            <a:r>
              <a:rPr lang="en-US" dirty="0" err="1"/>
              <a:t>H</a:t>
            </a:r>
            <a:r>
              <a:rPr lang="en-US" dirty="0" err="1" smtClean="0"/>
              <a:t>ypercapnia</a:t>
            </a:r>
            <a:r>
              <a:rPr lang="en-US" dirty="0" smtClean="0"/>
              <a:t>/hypoxia </a:t>
            </a:r>
          </a:p>
          <a:p>
            <a:pPr lvl="1" fontAlgn="base"/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PVR (decreased RV function</a:t>
            </a:r>
            <a:r>
              <a:rPr lang="en-US" dirty="0" smtClean="0"/>
              <a:t>)</a:t>
            </a:r>
            <a:endParaRPr lang="en-US" dirty="0"/>
          </a:p>
          <a:p>
            <a:pPr lvl="1" fontAlgn="base"/>
            <a:r>
              <a:rPr lang="en-US" dirty="0" smtClean="0"/>
              <a:t>anaphylaxis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0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HUP GI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775855"/>
            <a:ext cx="7200897" cy="5443811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ick, ASA III and IV, patients undergoing endoscopic GI procedures</a:t>
            </a:r>
          </a:p>
          <a:p>
            <a:pPr lvl="1"/>
            <a:r>
              <a:rPr lang="en-US" dirty="0" smtClean="0"/>
              <a:t>Or ASA II patients with acute GI symptoms</a:t>
            </a:r>
          </a:p>
          <a:p>
            <a:r>
              <a:rPr lang="en-US" dirty="0" smtClean="0"/>
              <a:t>“</a:t>
            </a:r>
            <a:r>
              <a:rPr lang="en-US" dirty="0"/>
              <a:t>M</a:t>
            </a:r>
            <a:r>
              <a:rPr lang="en-US" dirty="0" smtClean="0"/>
              <a:t>inimally invasive,” but room must be set up for full spectrum of emergencies/resuscitation/airway management</a:t>
            </a:r>
          </a:p>
          <a:p>
            <a:pPr lvl="1"/>
            <a:r>
              <a:rPr lang="en-US" dirty="0" smtClean="0"/>
              <a:t>Set up the same as in any OR:</a:t>
            </a:r>
          </a:p>
          <a:p>
            <a:pPr lvl="2"/>
            <a:r>
              <a:rPr lang="en-US" dirty="0" smtClean="0"/>
              <a:t>MSMAIDS! (machine, suction (flexible sucker), medications, airway, IV, special)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ouble check supplemental O2, emergency cardiac drugs </a:t>
            </a:r>
          </a:p>
          <a:p>
            <a:pPr lvl="2"/>
            <a:r>
              <a:rPr lang="en-US" dirty="0" smtClean="0"/>
              <a:t>Remember help may be far away</a:t>
            </a:r>
          </a:p>
          <a:p>
            <a:r>
              <a:rPr lang="en-US" dirty="0" smtClean="0"/>
              <a:t>Rapid turnover </a:t>
            </a:r>
          </a:p>
          <a:p>
            <a:pPr lvl="1"/>
            <a:r>
              <a:rPr lang="en-US" dirty="0" smtClean="0"/>
              <a:t>Never fast, just efficient </a:t>
            </a:r>
          </a:p>
        </p:txBody>
      </p:sp>
    </p:spTree>
    <p:extLst>
      <p:ext uri="{BB962C8B-B14F-4D97-AF65-F5344CB8AC3E}">
        <p14:creationId xmlns:p14="http://schemas.microsoft.com/office/powerpoint/2010/main" val="1949543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90488"/>
            <a:ext cx="8770939" cy="558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Procedure Specific Level Of Sedation/Anesthesia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933" y="891234"/>
            <a:ext cx="7200897" cy="2104544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Review lecture 1 on Sedation </a:t>
            </a:r>
            <a:r>
              <a:rPr lang="en-US" dirty="0" smtClean="0"/>
              <a:t>levels (minimal, moderate, deep)</a:t>
            </a:r>
            <a:endParaRPr lang="en-US" dirty="0"/>
          </a:p>
          <a:p>
            <a:pPr fontAlgn="base"/>
            <a:r>
              <a:rPr lang="en-US" dirty="0"/>
              <a:t>Healthy patients undergoing basic procedures can often tolerate moderate sedation</a:t>
            </a:r>
          </a:p>
          <a:p>
            <a:pPr fontAlgn="base"/>
            <a:r>
              <a:rPr lang="en-US" dirty="0"/>
              <a:t>Complex patients / cases often require escalating sedation including deep sedation and general </a:t>
            </a:r>
            <a:r>
              <a:rPr lang="en-US" dirty="0" smtClean="0"/>
              <a:t>anesthesia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722" y="3051521"/>
            <a:ext cx="5722046" cy="27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5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Anesthesia </a:t>
            </a:r>
            <a:r>
              <a:rPr lang="en-US" b="1" dirty="0" smtClean="0"/>
              <a:t>Controversy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6" y="825502"/>
            <a:ext cx="7826375" cy="2469620"/>
          </a:xfrm>
        </p:spPr>
        <p:txBody>
          <a:bodyPr/>
          <a:lstStyle/>
          <a:p>
            <a:pPr fontAlgn="base"/>
            <a:r>
              <a:rPr lang="en-US" dirty="0"/>
              <a:t>Is there a need for anesthesiologists caring for ASA I and II patients undergoing colonoscopies?</a:t>
            </a:r>
          </a:p>
          <a:p>
            <a:pPr lvl="1" fontAlgn="base"/>
            <a:r>
              <a:rPr lang="en-US" dirty="0"/>
              <a:t>Not used routinely in Europe</a:t>
            </a:r>
          </a:p>
          <a:p>
            <a:pPr fontAlgn="base"/>
            <a:r>
              <a:rPr lang="en-US" dirty="0"/>
              <a:t>IV conscious sedation (mild-moderate sedation) </a:t>
            </a:r>
            <a:r>
              <a:rPr lang="en-US" dirty="0" smtClean="0"/>
              <a:t>using midazolam fentanyl or </a:t>
            </a:r>
            <a:r>
              <a:rPr lang="en-US" dirty="0"/>
              <a:t>MD (GI) directed deep sedation with </a:t>
            </a:r>
            <a:r>
              <a:rPr lang="en-US" dirty="0" err="1" smtClean="0"/>
              <a:t>propofol</a:t>
            </a:r>
            <a:endParaRPr lang="en-US" dirty="0" smtClean="0"/>
          </a:p>
          <a:p>
            <a:pPr lvl="1" fontAlgn="base"/>
            <a:r>
              <a:rPr lang="en-US" dirty="0" smtClean="0"/>
              <a:t>Large data sets showing safe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85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64" y="16030"/>
            <a:ext cx="8959272" cy="648988"/>
          </a:xfrm>
        </p:spPr>
        <p:txBody>
          <a:bodyPr>
            <a:normAutofit/>
          </a:bodyPr>
          <a:lstStyle/>
          <a:p>
            <a:r>
              <a:rPr lang="en-US" b="1" dirty="0" smtClean="0"/>
              <a:t>Anesthesiologists: ASA I or II Colonoscopies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63417"/>
            <a:ext cx="4040188" cy="566535"/>
          </a:xfrm>
        </p:spPr>
        <p:txBody>
          <a:bodyPr/>
          <a:lstStyle/>
          <a:p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29952"/>
            <a:ext cx="4040188" cy="4133560"/>
          </a:xfrm>
        </p:spPr>
        <p:txBody>
          <a:bodyPr numCol="2">
            <a:normAutofit/>
          </a:bodyPr>
          <a:lstStyle/>
          <a:p>
            <a:r>
              <a:rPr lang="en-US" sz="1600" dirty="0" smtClean="0"/>
              <a:t>Faster </a:t>
            </a:r>
            <a:r>
              <a:rPr lang="en-US" sz="1600" dirty="0"/>
              <a:t>scope in </a:t>
            </a:r>
            <a:r>
              <a:rPr lang="en-US" sz="1600" dirty="0" smtClean="0"/>
              <a:t>time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eeper </a:t>
            </a:r>
            <a:r>
              <a:rPr lang="en-US" sz="1600" dirty="0"/>
              <a:t>level of sedation </a:t>
            </a:r>
            <a:r>
              <a:rPr lang="en-US" sz="1600" dirty="0" smtClean="0"/>
              <a:t>(increased patient </a:t>
            </a:r>
            <a:r>
              <a:rPr lang="en-US" sz="1600" dirty="0"/>
              <a:t>comfort</a:t>
            </a:r>
            <a:r>
              <a:rPr lang="en-US" sz="1600" dirty="0" smtClean="0"/>
              <a:t>) </a:t>
            </a:r>
          </a:p>
          <a:p>
            <a:r>
              <a:rPr lang="en-US" sz="1600" dirty="0" smtClean="0"/>
              <a:t>Faster PACU </a:t>
            </a:r>
            <a:r>
              <a:rPr lang="en-US" sz="1600" dirty="0"/>
              <a:t>discharge </a:t>
            </a:r>
            <a:endParaRPr lang="en-US" sz="1600" dirty="0" smtClean="0"/>
          </a:p>
          <a:p>
            <a:r>
              <a:rPr lang="en-US" sz="1600" dirty="0"/>
              <a:t>Division of </a:t>
            </a:r>
            <a:r>
              <a:rPr lang="en-US" sz="1600" dirty="0" smtClean="0"/>
              <a:t>labor (GIs </a:t>
            </a:r>
            <a:r>
              <a:rPr lang="en-US" sz="1600" dirty="0"/>
              <a:t>focus the on procedure with more successful procedure in some </a:t>
            </a:r>
            <a:r>
              <a:rPr lang="en-US" sz="1600" dirty="0" smtClean="0"/>
              <a:t>studies)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6" y="1063417"/>
            <a:ext cx="4041775" cy="566535"/>
          </a:xfrm>
        </p:spPr>
        <p:txBody>
          <a:bodyPr/>
          <a:lstStyle/>
          <a:p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6" y="1629954"/>
            <a:ext cx="4212647" cy="4136743"/>
          </a:xfrm>
        </p:spPr>
        <p:txBody>
          <a:bodyPr/>
          <a:lstStyle/>
          <a:p>
            <a:r>
              <a:rPr lang="en-US" sz="1600" dirty="0" smtClean="0"/>
              <a:t>Increased </a:t>
            </a:r>
            <a:r>
              <a:rPr lang="en-US" sz="1600" dirty="0"/>
              <a:t>costs</a:t>
            </a:r>
          </a:p>
          <a:p>
            <a:r>
              <a:rPr lang="en-US" sz="1600" dirty="0"/>
              <a:t>Greater need for airway/respiratory intervention</a:t>
            </a:r>
          </a:p>
          <a:p>
            <a:r>
              <a:rPr lang="en-US" sz="1600" dirty="0"/>
              <a:t>More hypotension (same outcomes</a:t>
            </a:r>
            <a:r>
              <a:rPr lang="en-US" sz="1600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45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Specific Issues </a:t>
            </a:r>
            <a:r>
              <a:rPr lang="en-US" b="1" dirty="0" smtClean="0"/>
              <a:t>Impacting </a:t>
            </a:r>
            <a:r>
              <a:rPr lang="en-US" b="1" dirty="0"/>
              <a:t>C</a:t>
            </a:r>
            <a:r>
              <a:rPr lang="en-US" b="1" dirty="0" smtClean="0"/>
              <a:t>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6" y="886692"/>
            <a:ext cx="5209309" cy="4701308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sz="3200" dirty="0"/>
              <a:t>Colonoscopy bowel </a:t>
            </a:r>
            <a:r>
              <a:rPr lang="en-US" sz="3200" dirty="0" smtClean="0"/>
              <a:t>prep</a:t>
            </a:r>
            <a:endParaRPr lang="en-US" sz="3200" dirty="0"/>
          </a:p>
          <a:p>
            <a:pPr lvl="1" fontAlgn="base"/>
            <a:r>
              <a:rPr lang="en-US" sz="2800" dirty="0"/>
              <a:t>Hypovolemia, electrolyte </a:t>
            </a:r>
            <a:r>
              <a:rPr lang="en-US" sz="2800" dirty="0" smtClean="0"/>
              <a:t>abnormalities, </a:t>
            </a:r>
            <a:r>
              <a:rPr lang="en-US" sz="2800" dirty="0"/>
              <a:t>nausea/vomiting, patient discomfort</a:t>
            </a:r>
          </a:p>
          <a:p>
            <a:pPr fontAlgn="base"/>
            <a:r>
              <a:rPr lang="en-US" sz="3200" dirty="0"/>
              <a:t>High volume, </a:t>
            </a:r>
            <a:r>
              <a:rPr lang="en-US" sz="3200" dirty="0" smtClean="0"/>
              <a:t>rapid turnover</a:t>
            </a:r>
            <a:endParaRPr lang="en-US" sz="3200" dirty="0"/>
          </a:p>
          <a:p>
            <a:pPr lvl="1" fontAlgn="base"/>
            <a:r>
              <a:rPr lang="en-US" sz="2800" dirty="0"/>
              <a:t>Efficiency while keeping patient safety</a:t>
            </a:r>
          </a:p>
          <a:p>
            <a:pPr fontAlgn="base"/>
            <a:r>
              <a:rPr lang="en-US" sz="3200" dirty="0"/>
              <a:t>Global NORA issues</a:t>
            </a:r>
          </a:p>
          <a:p>
            <a:pPr lvl="1" fontAlgn="base"/>
            <a:r>
              <a:rPr lang="en-US" sz="2800" dirty="0"/>
              <a:t>less resources, remote proximity from anesthesia staff with identical OR standards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2" y="919161"/>
            <a:ext cx="2961691" cy="2040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43" y="2993834"/>
            <a:ext cx="2947390" cy="29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88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Common GI </a:t>
            </a:r>
            <a:r>
              <a:rPr lang="en-US" b="1" dirty="0" smtClean="0"/>
              <a:t>Pathologies </a:t>
            </a:r>
            <a:r>
              <a:rPr lang="en-US" b="1" dirty="0"/>
              <a:t>A</a:t>
            </a:r>
            <a:r>
              <a:rPr lang="en-US" b="1" dirty="0" smtClean="0"/>
              <a:t>ffecting </a:t>
            </a:r>
            <a:r>
              <a:rPr lang="en-US" b="1" dirty="0"/>
              <a:t>C</a:t>
            </a:r>
            <a:r>
              <a:rPr lang="en-US" b="1" dirty="0" smtClean="0"/>
              <a:t>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890" y="779480"/>
            <a:ext cx="5917125" cy="4623794"/>
          </a:xfrm>
        </p:spPr>
        <p:txBody>
          <a:bodyPr numCol="2">
            <a:noAutofit/>
          </a:bodyPr>
          <a:lstStyle/>
          <a:p>
            <a:pPr fontAlgn="base"/>
            <a:r>
              <a:rPr lang="en-US" sz="2000" dirty="0"/>
              <a:t>IBD (Crohn’s, Ulcerative </a:t>
            </a:r>
            <a:r>
              <a:rPr lang="en-US" sz="2000" dirty="0" err="1"/>
              <a:t>Collitis</a:t>
            </a:r>
            <a:r>
              <a:rPr lang="en-US" sz="2000" dirty="0"/>
              <a:t>)</a:t>
            </a:r>
          </a:p>
          <a:p>
            <a:pPr lvl="1" fontAlgn="base"/>
            <a:r>
              <a:rPr lang="en-US" dirty="0"/>
              <a:t>C</a:t>
            </a:r>
            <a:r>
              <a:rPr lang="en-US" dirty="0" smtClean="0"/>
              <a:t>hronic </a:t>
            </a:r>
            <a:r>
              <a:rPr lang="en-US" dirty="0"/>
              <a:t>pain, frustration with chronic medical care</a:t>
            </a:r>
          </a:p>
          <a:p>
            <a:pPr lvl="1" fontAlgn="base"/>
            <a:r>
              <a:rPr lang="en-US" dirty="0"/>
              <a:t>Failure to </a:t>
            </a:r>
            <a:r>
              <a:rPr lang="en-US" dirty="0" smtClean="0"/>
              <a:t>thrive</a:t>
            </a:r>
            <a:r>
              <a:rPr lang="en-US" dirty="0"/>
              <a:t>, anemia</a:t>
            </a:r>
          </a:p>
          <a:p>
            <a:pPr fontAlgn="base"/>
            <a:r>
              <a:rPr lang="en-US" sz="2000" dirty="0"/>
              <a:t>IBS</a:t>
            </a:r>
          </a:p>
          <a:p>
            <a:pPr lvl="1" fontAlgn="base"/>
            <a:r>
              <a:rPr lang="en-US" dirty="0"/>
              <a:t>P</a:t>
            </a:r>
            <a:r>
              <a:rPr lang="en-US" dirty="0" smtClean="0"/>
              <a:t>sychological </a:t>
            </a:r>
            <a:r>
              <a:rPr lang="en-US" dirty="0"/>
              <a:t>co-morbidities</a:t>
            </a:r>
          </a:p>
          <a:p>
            <a:pPr fontAlgn="base"/>
            <a:r>
              <a:rPr lang="en-US" sz="2000" dirty="0"/>
              <a:t>Hepatic pathology</a:t>
            </a:r>
          </a:p>
          <a:p>
            <a:pPr lvl="1" fontAlgn="base"/>
            <a:r>
              <a:rPr lang="en-US" dirty="0"/>
              <a:t>C</a:t>
            </a:r>
            <a:r>
              <a:rPr lang="en-US" dirty="0" smtClean="0"/>
              <a:t>oagulopathy</a:t>
            </a:r>
            <a:r>
              <a:rPr lang="en-US" dirty="0"/>
              <a:t>, low SVR, hepatitis C, ETOH </a:t>
            </a:r>
            <a:r>
              <a:rPr lang="en-US" dirty="0" smtClean="0"/>
              <a:t>use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/>
              <a:t>GI cancer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/>
              <a:t>chemotherapy side effects, chronic pain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 err="1"/>
              <a:t>Zenker's</a:t>
            </a:r>
            <a:r>
              <a:rPr lang="en-US" sz="2000" dirty="0"/>
              <a:t> diverticulum, bowel obstruction, active vomiting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/>
              <a:t>Aspiration precautions</a:t>
            </a:r>
          </a:p>
          <a:p>
            <a:pPr lvl="1" fontAlgn="base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2" y="1175597"/>
            <a:ext cx="2720484" cy="36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94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Co-Morbidity Specific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876" y="1052362"/>
            <a:ext cx="7717782" cy="5209893"/>
          </a:xfrm>
        </p:spPr>
        <p:txBody>
          <a:bodyPr numCol="2">
            <a:noAutofit/>
          </a:bodyPr>
          <a:lstStyle/>
          <a:p>
            <a:pPr fontAlgn="base"/>
            <a:r>
              <a:rPr lang="en-US" sz="1800" dirty="0" smtClean="0"/>
              <a:t>Obstructive </a:t>
            </a:r>
            <a:r>
              <a:rPr lang="en-US" sz="1800" dirty="0"/>
              <a:t>Sleep Apnea/ Obesity</a:t>
            </a:r>
          </a:p>
          <a:p>
            <a:pPr lvl="1" fontAlgn="base"/>
            <a:r>
              <a:rPr lang="en-US" sz="1800" dirty="0"/>
              <a:t>S</a:t>
            </a:r>
            <a:r>
              <a:rPr lang="en-US" sz="1800" dirty="0" smtClean="0"/>
              <a:t>ensitivity </a:t>
            </a:r>
            <a:r>
              <a:rPr lang="en-US" sz="1800" dirty="0"/>
              <a:t>to anesthetics leading to decreased oropharyngeal tone </a:t>
            </a:r>
            <a:r>
              <a:rPr lang="en-US" sz="1800" dirty="0" smtClean="0"/>
              <a:t>and </a:t>
            </a:r>
            <a:r>
              <a:rPr lang="en-US" sz="1800" dirty="0"/>
              <a:t>upper airway obstruction</a:t>
            </a:r>
          </a:p>
          <a:p>
            <a:pPr fontAlgn="base"/>
            <a:r>
              <a:rPr lang="en-US" sz="1800" dirty="0"/>
              <a:t>High dose chronic opioid therapy</a:t>
            </a:r>
          </a:p>
          <a:p>
            <a:pPr lvl="1" fontAlgn="base"/>
            <a:r>
              <a:rPr lang="en-US" sz="1800" dirty="0" smtClean="0"/>
              <a:t>Lower </a:t>
            </a:r>
            <a:r>
              <a:rPr lang="en-US" sz="1800" dirty="0"/>
              <a:t>pain threshold, higher anesthetic requirements, greater risk for post-op </a:t>
            </a:r>
            <a:r>
              <a:rPr lang="en-US" sz="1800" dirty="0" smtClean="0"/>
              <a:t>complications</a:t>
            </a:r>
          </a:p>
          <a:p>
            <a:pPr lvl="1" fontAlgn="base"/>
            <a:endParaRPr lang="en-US" dirty="0"/>
          </a:p>
          <a:p>
            <a:pPr lvl="1" fontAlgn="base"/>
            <a:endParaRPr lang="en-US" sz="1800" dirty="0" smtClean="0"/>
          </a:p>
          <a:p>
            <a:pPr lvl="1" fontAlgn="base"/>
            <a:endParaRPr lang="en-US" dirty="0"/>
          </a:p>
          <a:p>
            <a:pPr marL="357187" lvl="1" indent="0" fontAlgn="base">
              <a:buNone/>
            </a:pPr>
            <a:endParaRPr lang="en-US" sz="1800" dirty="0"/>
          </a:p>
          <a:p>
            <a:pPr fontAlgn="base"/>
            <a:r>
              <a:rPr lang="en-US" sz="1800" dirty="0"/>
              <a:t>Pulmonary Hypertension, Right Heart Failure</a:t>
            </a:r>
          </a:p>
          <a:p>
            <a:pPr lvl="1" fontAlgn="base"/>
            <a:r>
              <a:rPr lang="en-US" sz="1800" dirty="0"/>
              <a:t>A</a:t>
            </a:r>
            <a:r>
              <a:rPr lang="en-US" sz="1800" dirty="0" smtClean="0"/>
              <a:t>void </a:t>
            </a:r>
            <a:r>
              <a:rPr lang="en-US" sz="1800" dirty="0" err="1"/>
              <a:t>hypercarbia</a:t>
            </a:r>
            <a:r>
              <a:rPr lang="en-US" sz="1800" dirty="0"/>
              <a:t>/hypoxia which increases PVR, ensure adequate SVR (so SVR is not &lt; PVR</a:t>
            </a:r>
            <a:r>
              <a:rPr lang="en-US" sz="1800" dirty="0" smtClean="0"/>
              <a:t>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 dirty="0"/>
              <a:t>Low Left Ventricular EF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1800" dirty="0"/>
              <a:t>Avoid high doses of myocardial depressants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 dirty="0"/>
              <a:t>Seizure disorder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1800" dirty="0"/>
              <a:t>Low - moderate doses may increase risk of severe myoclonus or (rare) seizure</a:t>
            </a:r>
          </a:p>
          <a:p>
            <a:pPr lvl="1" fontAlgn="base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30145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hield-on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585913"/>
            <a:ext cx="3290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524625"/>
            <a:ext cx="8588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7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Common </a:t>
            </a:r>
            <a:r>
              <a:rPr lang="en-US" b="1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840509"/>
            <a:ext cx="7200897" cy="5417189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BASIC PROCEDURES</a:t>
            </a:r>
          </a:p>
          <a:p>
            <a:pPr lvl="1" fontAlgn="base"/>
            <a:r>
              <a:rPr lang="en-US" dirty="0"/>
              <a:t>Esophagogastroduodenoscopy (EGD)</a:t>
            </a:r>
          </a:p>
          <a:p>
            <a:pPr lvl="1" fontAlgn="base"/>
            <a:r>
              <a:rPr lang="en-US" dirty="0"/>
              <a:t>Colonoscopy</a:t>
            </a:r>
          </a:p>
          <a:p>
            <a:pPr lvl="1" fontAlgn="base"/>
            <a:r>
              <a:rPr lang="en-US" dirty="0"/>
              <a:t>Flexible Sigmoidoscopy</a:t>
            </a:r>
          </a:p>
          <a:p>
            <a:pPr fontAlgn="base"/>
            <a:r>
              <a:rPr lang="en-US" dirty="0"/>
              <a:t>COMPLEX PROCEDURES (technically challenging, long duration, etc.)</a:t>
            </a:r>
          </a:p>
          <a:p>
            <a:pPr lvl="1" fontAlgn="base"/>
            <a:r>
              <a:rPr lang="en-US" dirty="0"/>
              <a:t>Endoscopic retrograde </a:t>
            </a:r>
            <a:r>
              <a:rPr lang="en-US" dirty="0" err="1"/>
              <a:t>cholangiopancreatography</a:t>
            </a:r>
            <a:r>
              <a:rPr lang="en-US" dirty="0"/>
              <a:t> (ERCP)</a:t>
            </a:r>
          </a:p>
          <a:p>
            <a:pPr lvl="1" fontAlgn="base"/>
            <a:r>
              <a:rPr lang="en-US" dirty="0" err="1"/>
              <a:t>Sphincterotomy</a:t>
            </a:r>
            <a:r>
              <a:rPr lang="en-US" dirty="0"/>
              <a:t>, bile duct stone removal, biliary stents</a:t>
            </a:r>
          </a:p>
          <a:p>
            <a:pPr lvl="1" fontAlgn="base"/>
            <a:r>
              <a:rPr lang="en-US" dirty="0"/>
              <a:t>Esophageal varices banding</a:t>
            </a:r>
          </a:p>
          <a:p>
            <a:pPr lvl="1" fontAlgn="base"/>
            <a:r>
              <a:rPr lang="en-US" dirty="0"/>
              <a:t>Endoscopic Ultrasound (EUS)</a:t>
            </a:r>
          </a:p>
          <a:p>
            <a:pPr lvl="1" fontAlgn="base"/>
            <a:r>
              <a:rPr lang="en-US" dirty="0" smtClean="0"/>
              <a:t>Esophageal </a:t>
            </a:r>
            <a:r>
              <a:rPr lang="en-US" dirty="0"/>
              <a:t>stent / dilation</a:t>
            </a:r>
          </a:p>
          <a:p>
            <a:pPr lvl="1" fontAlgn="base"/>
            <a:r>
              <a:rPr lang="en-US" dirty="0"/>
              <a:t>Double balloon </a:t>
            </a:r>
            <a:r>
              <a:rPr lang="en-US" dirty="0" err="1"/>
              <a:t>enteroscopy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037" y="2657450"/>
            <a:ext cx="1322403" cy="365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5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922" y="858982"/>
            <a:ext cx="4737354" cy="3495542"/>
          </a:xfrm>
        </p:spPr>
        <p:txBody>
          <a:bodyPr/>
          <a:lstStyle/>
          <a:p>
            <a:pPr fontAlgn="base"/>
            <a:r>
              <a:rPr lang="en-US" sz="2800" dirty="0" err="1" smtClean="0"/>
              <a:t>Gastroscope</a:t>
            </a:r>
            <a:r>
              <a:rPr lang="en-US" sz="2800" dirty="0"/>
              <a:t> (100 cm </a:t>
            </a:r>
            <a:r>
              <a:rPr lang="en-US" sz="2800" dirty="0" smtClean="0"/>
              <a:t>length, 8</a:t>
            </a:r>
            <a:r>
              <a:rPr lang="en-US" sz="2800" dirty="0"/>
              <a:t>-11 mm </a:t>
            </a:r>
            <a:r>
              <a:rPr lang="en-US" sz="2800" dirty="0" smtClean="0"/>
              <a:t>diameter</a:t>
            </a:r>
            <a:r>
              <a:rPr lang="en-US" sz="2800" dirty="0"/>
              <a:t>)</a:t>
            </a:r>
          </a:p>
          <a:p>
            <a:pPr fontAlgn="base"/>
            <a:r>
              <a:rPr lang="en-US" sz="2800" dirty="0"/>
              <a:t>E</a:t>
            </a:r>
            <a:r>
              <a:rPr lang="en-US" sz="2800" dirty="0" smtClean="0"/>
              <a:t>xam </a:t>
            </a:r>
            <a:r>
              <a:rPr lang="en-US" sz="2800" dirty="0"/>
              <a:t>scope may go as far as duodenum</a:t>
            </a:r>
          </a:p>
          <a:p>
            <a:pPr fontAlgn="base"/>
            <a:r>
              <a:rPr lang="en-US" sz="2800" dirty="0"/>
              <a:t>Quick </a:t>
            </a:r>
            <a:r>
              <a:rPr lang="en-US" sz="2800" dirty="0" smtClean="0"/>
              <a:t>procedure</a:t>
            </a:r>
          </a:p>
          <a:p>
            <a:pPr lvl="1" fontAlgn="base"/>
            <a:r>
              <a:rPr lang="en-US" dirty="0" smtClean="0"/>
              <a:t> </a:t>
            </a:r>
            <a:r>
              <a:rPr lang="en-US" dirty="0"/>
              <a:t>5-30min depending on diagnostic or therapeutic maneuvers</a:t>
            </a:r>
          </a:p>
          <a:p>
            <a:endParaRPr lang="en-US" dirty="0"/>
          </a:p>
        </p:txBody>
      </p:sp>
      <p:pic>
        <p:nvPicPr>
          <p:cNvPr id="1028" name="Picture 4" descr="http://www.cgi-health.com/images/procedures_upperendos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98" y="1339274"/>
            <a:ext cx="3645410" cy="48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EGD Airway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2660074"/>
            <a:ext cx="7647153" cy="3756094"/>
          </a:xfrm>
        </p:spPr>
        <p:txBody>
          <a:bodyPr numCol="2">
            <a:normAutofit fontScale="77500" lnSpcReduction="20000"/>
          </a:bodyPr>
          <a:lstStyle/>
          <a:p>
            <a:pPr fontAlgn="base"/>
            <a:r>
              <a:rPr lang="en-US" sz="2800" dirty="0" smtClean="0"/>
              <a:t>Shared airway with </a:t>
            </a:r>
            <a:r>
              <a:rPr lang="en-US" sz="2800" dirty="0"/>
              <a:t>bite block in place</a:t>
            </a:r>
          </a:p>
          <a:p>
            <a:pPr fontAlgn="base"/>
            <a:r>
              <a:rPr lang="en-US" sz="2800" dirty="0"/>
              <a:t>Watch for hypoventilation, obstruction, apnea, hypoxia</a:t>
            </a:r>
          </a:p>
          <a:p>
            <a:pPr lvl="1" fontAlgn="base"/>
            <a:r>
              <a:rPr lang="en-US" sz="2800" dirty="0"/>
              <a:t>Essential to have surrogate for ventilation</a:t>
            </a:r>
          </a:p>
          <a:p>
            <a:pPr lvl="2" fontAlgn="base"/>
            <a:r>
              <a:rPr lang="en-US" sz="2400" b="1" u="sng" dirty="0" smtClean="0"/>
              <a:t>CAPNOGRAPH</a:t>
            </a:r>
            <a:r>
              <a:rPr lang="en-US" sz="2400" dirty="0" smtClean="0"/>
              <a:t> </a:t>
            </a:r>
          </a:p>
          <a:p>
            <a:pPr lvl="2" fontAlgn="base"/>
            <a:r>
              <a:rPr lang="en-US" sz="2400" dirty="0" smtClean="0"/>
              <a:t>ECG </a:t>
            </a:r>
            <a:r>
              <a:rPr lang="en-US" sz="2400" dirty="0"/>
              <a:t>respiratory </a:t>
            </a:r>
            <a:r>
              <a:rPr lang="en-US" sz="2400" dirty="0" smtClean="0"/>
              <a:t>leads</a:t>
            </a:r>
          </a:p>
          <a:p>
            <a:pPr lvl="2" fontAlgn="base"/>
            <a:endParaRPr lang="en-US" sz="2400" dirty="0" smtClean="0"/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2800" dirty="0"/>
              <a:t>Rescue Procedures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Decrease infusion rate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Jaw thrust, chin lift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Nasal Trumpet </a:t>
            </a:r>
            <a:r>
              <a:rPr lang="en-US" sz="2400" dirty="0" smtClean="0"/>
              <a:t>with </a:t>
            </a:r>
            <a:r>
              <a:rPr lang="en-US" sz="2400" dirty="0"/>
              <a:t>attach to </a:t>
            </a:r>
            <a:r>
              <a:rPr lang="en-US" sz="2400" dirty="0" err="1"/>
              <a:t>mapelson</a:t>
            </a:r>
            <a:r>
              <a:rPr lang="en-US" sz="2400" dirty="0"/>
              <a:t> </a:t>
            </a:r>
            <a:r>
              <a:rPr lang="en-US" sz="2400" dirty="0" smtClean="0"/>
              <a:t>circuit (next slide)</a:t>
            </a:r>
            <a:endParaRPr lang="en-US" sz="2400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Mask ventilate, two hand seal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Advanced airway (LMA, ETT)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succinylcholine</a:t>
            </a:r>
          </a:p>
          <a:p>
            <a:pPr lvl="2" fontAlgn="base"/>
            <a:endParaRPr lang="en-US" sz="2400" dirty="0" smtClean="0"/>
          </a:p>
          <a:p>
            <a:pPr lvl="1" fontAlgn="base"/>
            <a:endParaRPr lang="en-US" dirty="0"/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/>
          <a:stretch/>
        </p:blipFill>
        <p:spPr>
          <a:xfrm>
            <a:off x="410739" y="871209"/>
            <a:ext cx="1708517" cy="16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Nasal Airway Circuit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473" y="713357"/>
            <a:ext cx="9070109" cy="3785436"/>
          </a:xfrm>
        </p:spPr>
        <p:txBody>
          <a:bodyPr>
            <a:normAutofit/>
          </a:bodyPr>
          <a:lstStyle/>
          <a:p>
            <a:pPr marL="742950" lvl="1" indent="-285750" fontAlgn="base"/>
            <a:r>
              <a:rPr lang="en-US" sz="2800" dirty="0"/>
              <a:t>Nasal airway with circuit adapter- </a:t>
            </a:r>
          </a:p>
          <a:p>
            <a:pPr lvl="2" fontAlgn="base"/>
            <a:r>
              <a:rPr lang="en-US" sz="2800" dirty="0"/>
              <a:t>S</a:t>
            </a:r>
            <a:r>
              <a:rPr lang="en-US" sz="2800" dirty="0" smtClean="0"/>
              <a:t>pecial </a:t>
            </a:r>
            <a:r>
              <a:rPr lang="en-US" sz="2800" dirty="0"/>
              <a:t>adapters for nasal </a:t>
            </a:r>
            <a:r>
              <a:rPr lang="en-US" sz="2800" dirty="0" smtClean="0"/>
              <a:t>trumpets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b="1" dirty="0" smtClean="0"/>
              <a:t>7.0 </a:t>
            </a:r>
            <a:r>
              <a:rPr lang="en-US" sz="2800" b="1" dirty="0"/>
              <a:t>ETT </a:t>
            </a:r>
            <a:r>
              <a:rPr lang="en-US" sz="2800" dirty="0"/>
              <a:t>adapter (fits best, </a:t>
            </a:r>
            <a:r>
              <a:rPr lang="en-US" sz="2800" dirty="0" smtClean="0"/>
              <a:t>less </a:t>
            </a:r>
            <a:r>
              <a:rPr lang="en-US" sz="2800" dirty="0"/>
              <a:t>cost effective</a:t>
            </a:r>
            <a:r>
              <a:rPr lang="en-US" sz="2800" dirty="0" smtClean="0"/>
              <a:t>)</a:t>
            </a:r>
          </a:p>
          <a:p>
            <a:pPr marL="1200150" lvl="2" indent="-285750" fontAlgn="base"/>
            <a:r>
              <a:rPr lang="en-US" sz="2800" dirty="0" smtClean="0"/>
              <a:t>Attached to </a:t>
            </a:r>
            <a:r>
              <a:rPr lang="en-US" sz="2800" dirty="0" err="1" smtClean="0"/>
              <a:t>Mapleson</a:t>
            </a:r>
            <a:r>
              <a:rPr lang="en-US" sz="2800" dirty="0" smtClean="0"/>
              <a:t> circuit with flex tubing</a:t>
            </a:r>
          </a:p>
          <a:p>
            <a:pPr marL="1200150" lvl="2" indent="-285750" fontAlgn="base"/>
            <a:r>
              <a:rPr lang="en-US" sz="2800" dirty="0" smtClean="0"/>
              <a:t>Allows for some positive pressure</a:t>
            </a:r>
            <a:endParaRPr lang="en-US" sz="2800" dirty="0"/>
          </a:p>
        </p:txBody>
      </p:sp>
      <p:pic>
        <p:nvPicPr>
          <p:cNvPr id="4" name="Picture 2" descr="http://file.scirp.org/Html/4-1920123%5C5a1ddf02-ebcc-484e-abab-5b669c725d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9"/>
          <a:stretch/>
        </p:blipFill>
        <p:spPr bwMode="auto">
          <a:xfrm>
            <a:off x="4434988" y="3351810"/>
            <a:ext cx="4683578" cy="313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323739" y="4114469"/>
            <a:ext cx="1379104" cy="10186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52719" y="5027323"/>
            <a:ext cx="1795811" cy="295136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6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EGD </a:t>
            </a:r>
            <a:r>
              <a:rPr lang="en-US" b="1" dirty="0" smtClean="0"/>
              <a:t>Stimulus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0036"/>
            <a:ext cx="4324939" cy="4553875"/>
          </a:xfrm>
        </p:spPr>
        <p:txBody>
          <a:bodyPr/>
          <a:lstStyle/>
          <a:p>
            <a:pPr fontAlgn="base"/>
            <a:r>
              <a:rPr lang="en-US" sz="3200" dirty="0"/>
              <a:t>G</a:t>
            </a:r>
            <a:r>
              <a:rPr lang="en-US" sz="3200" dirty="0" smtClean="0"/>
              <a:t>ag</a:t>
            </a:r>
            <a:r>
              <a:rPr lang="en-US" sz="3200" dirty="0"/>
              <a:t>/pharyngeal </a:t>
            </a:r>
            <a:r>
              <a:rPr lang="en-US" sz="3200" dirty="0" smtClean="0"/>
              <a:t>reflex:</a:t>
            </a:r>
            <a:endParaRPr lang="en-US" sz="3200" dirty="0"/>
          </a:p>
          <a:p>
            <a:pPr lvl="1" fontAlgn="base"/>
            <a:r>
              <a:rPr lang="en-US" sz="2800" dirty="0"/>
              <a:t>Afferent limb -Glossopharyngeal (CN IX) </a:t>
            </a:r>
          </a:p>
          <a:p>
            <a:pPr lvl="1" fontAlgn="base"/>
            <a:r>
              <a:rPr lang="en-US" sz="2800" dirty="0" smtClean="0"/>
              <a:t> </a:t>
            </a:r>
            <a:r>
              <a:rPr lang="en-US" sz="2800" dirty="0"/>
              <a:t>Efferent limb- </a:t>
            </a:r>
            <a:r>
              <a:rPr lang="en-US" sz="2800" dirty="0" err="1"/>
              <a:t>Vagus</a:t>
            </a:r>
            <a:r>
              <a:rPr lang="en-US" sz="2800" dirty="0"/>
              <a:t> nerve (CN X) </a:t>
            </a:r>
            <a:endParaRPr lang="en-US" dirty="0"/>
          </a:p>
        </p:txBody>
      </p:sp>
      <p:pic>
        <p:nvPicPr>
          <p:cNvPr id="2050" name="Picture 2" descr="https://encrypted-tbn0.gstatic.com/images?q=tbn:ANd9GcR6osrbZnxum98-ZZSWERgayOTORpQnpVmomP8e3O0of8E0MrL3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21" y="1265382"/>
            <a:ext cx="4106128" cy="481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ag-reflex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38" y="4710156"/>
            <a:ext cx="2273525" cy="15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EGD Sedation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6" y="825502"/>
            <a:ext cx="7826375" cy="5372098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Blunt gag reflex</a:t>
            </a:r>
          </a:p>
          <a:p>
            <a:pPr lvl="1" fontAlgn="base"/>
            <a:r>
              <a:rPr lang="en-US" dirty="0" smtClean="0"/>
              <a:t>Start with a safe </a:t>
            </a:r>
            <a:r>
              <a:rPr lang="en-US" dirty="0"/>
              <a:t>and effective upfront bolus</a:t>
            </a:r>
          </a:p>
          <a:p>
            <a:pPr lvl="1" fontAlgn="base"/>
            <a:r>
              <a:rPr lang="en-US" dirty="0" smtClean="0"/>
              <a:t>Use Fentanyl as an adjunct </a:t>
            </a:r>
            <a:r>
              <a:rPr lang="en-US" dirty="0"/>
              <a:t>to </a:t>
            </a:r>
            <a:r>
              <a:rPr lang="en-US" dirty="0" err="1"/>
              <a:t>propofol</a:t>
            </a:r>
            <a:endParaRPr lang="en-US" dirty="0"/>
          </a:p>
          <a:p>
            <a:pPr fontAlgn="base"/>
            <a:r>
              <a:rPr lang="en-US" dirty="0"/>
              <a:t>K</a:t>
            </a:r>
            <a:r>
              <a:rPr lang="en-US" dirty="0" smtClean="0"/>
              <a:t>eep </a:t>
            </a:r>
            <a:r>
              <a:rPr lang="en-US" dirty="0"/>
              <a:t>patient immobile </a:t>
            </a:r>
            <a:r>
              <a:rPr lang="en-US" dirty="0" smtClean="0"/>
              <a:t>while </a:t>
            </a:r>
            <a:r>
              <a:rPr lang="en-US" dirty="0"/>
              <a:t>in fragile areas- esophagus/stomach</a:t>
            </a:r>
          </a:p>
          <a:p>
            <a:pPr lvl="1" fontAlgn="base"/>
            <a:r>
              <a:rPr lang="en-US" dirty="0"/>
              <a:t>Stable maintenance </a:t>
            </a:r>
            <a:r>
              <a:rPr lang="en-US" dirty="0" err="1"/>
              <a:t>propofol</a:t>
            </a:r>
            <a:r>
              <a:rPr lang="en-US" dirty="0"/>
              <a:t> infusion</a:t>
            </a:r>
          </a:p>
          <a:p>
            <a:pPr lvl="1" fontAlgn="base"/>
            <a:r>
              <a:rPr lang="en-US" dirty="0"/>
              <a:t>Depth of sedation influenced by procedure complexity (</a:t>
            </a:r>
            <a:r>
              <a:rPr lang="en-US" dirty="0" err="1"/>
              <a:t>variceal</a:t>
            </a:r>
            <a:r>
              <a:rPr lang="en-US" dirty="0"/>
              <a:t> ligation vs. routine diagnostic screen) </a:t>
            </a:r>
          </a:p>
          <a:p>
            <a:pPr lvl="1" fontAlgn="base"/>
            <a:r>
              <a:rPr lang="en-US" dirty="0"/>
              <a:t>P</a:t>
            </a:r>
            <a:r>
              <a:rPr lang="en-US" dirty="0" smtClean="0"/>
              <a:t>otential </a:t>
            </a:r>
            <a:r>
              <a:rPr lang="en-US" dirty="0"/>
              <a:t>for multiple scope passes (wider lumen scopes for EUS)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8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EGD </a:t>
            </a:r>
            <a:r>
              <a:rPr lang="en-US" b="1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283855"/>
            <a:ext cx="3828761" cy="4819073"/>
          </a:xfrm>
        </p:spPr>
        <p:txBody>
          <a:bodyPr>
            <a:normAutofit/>
          </a:bodyPr>
          <a:lstStyle/>
          <a:p>
            <a:pPr fontAlgn="base"/>
            <a:r>
              <a:rPr lang="en-US" sz="3200" dirty="0" smtClean="0"/>
              <a:t>Perforation</a:t>
            </a:r>
            <a:endParaRPr lang="en-US" sz="3200" dirty="0"/>
          </a:p>
          <a:p>
            <a:pPr fontAlgn="base"/>
            <a:r>
              <a:rPr lang="en-US" sz="3200" dirty="0" smtClean="0"/>
              <a:t>Bleeding</a:t>
            </a:r>
          </a:p>
          <a:p>
            <a:pPr fontAlgn="base"/>
            <a:r>
              <a:rPr lang="en-US" sz="3200" dirty="0" smtClean="0"/>
              <a:t>Infection</a:t>
            </a:r>
          </a:p>
          <a:p>
            <a:pPr fontAlgn="base"/>
            <a:r>
              <a:rPr lang="en-US" sz="3200" dirty="0"/>
              <a:t>Rare </a:t>
            </a:r>
            <a:r>
              <a:rPr lang="en-US" sz="3200" dirty="0" smtClean="0"/>
              <a:t>(each 1</a:t>
            </a:r>
            <a:r>
              <a:rPr lang="en-US" sz="3200" dirty="0"/>
              <a:t>:1000) </a:t>
            </a:r>
          </a:p>
          <a:p>
            <a:pPr fontAlgn="base"/>
            <a:r>
              <a:rPr lang="en-US" sz="3200" dirty="0" err="1"/>
              <a:t>Variceal</a:t>
            </a:r>
            <a:r>
              <a:rPr lang="en-US" sz="3200" dirty="0"/>
              <a:t> bleeding in liver </a:t>
            </a:r>
            <a:r>
              <a:rPr lang="en-US" sz="3200" dirty="0" smtClean="0"/>
              <a:t>disease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60" y="1782618"/>
            <a:ext cx="4679758" cy="42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26640"/>
      </p:ext>
    </p:extLst>
  </p:cSld>
  <p:clrMapOvr>
    <a:masterClrMapping/>
  </p:clrMapOvr>
</p:sld>
</file>

<file path=ppt/theme/theme1.xml><?xml version="1.0" encoding="utf-8"?>
<a:theme xmlns:a="http://schemas.openxmlformats.org/drawingml/2006/main" name="NORALINK_TEMPLATE">
  <a:themeElements>
    <a:clrScheme name="Penn Medicine Template 2009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nn Medicine Template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nn Medicine Template 200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NORALINK_TEMPLATE</Template>
  <TotalTime>785</TotalTime>
  <Words>1155</Words>
  <Application>Microsoft Office PowerPoint</Application>
  <PresentationFormat>Letter Paper (8.5x11 in)</PresentationFormat>
  <Paragraphs>196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NORALINK_TEMPLATE</vt:lpstr>
      <vt:lpstr>ANESTHESIA FOR  ENDOSCOPIC PROCEDURES</vt:lpstr>
      <vt:lpstr>HUP GI </vt:lpstr>
      <vt:lpstr>Common Procedures</vt:lpstr>
      <vt:lpstr>EGD</vt:lpstr>
      <vt:lpstr>EGD Airway</vt:lpstr>
      <vt:lpstr>Nasal Airway Circuit</vt:lpstr>
      <vt:lpstr>EGD Stimulus</vt:lpstr>
      <vt:lpstr>EGD Sedation Tips</vt:lpstr>
      <vt:lpstr>EGD Complications</vt:lpstr>
      <vt:lpstr>PowerPoint Presentation</vt:lpstr>
      <vt:lpstr>Colonoscopy Stimulus</vt:lpstr>
      <vt:lpstr>Looping Scope </vt:lpstr>
      <vt:lpstr>Colonoscopy Pain </vt:lpstr>
      <vt:lpstr>Colonoscopy Sedation Tips</vt:lpstr>
      <vt:lpstr>Colonoscopy Complications</vt:lpstr>
      <vt:lpstr>ERCP</vt:lpstr>
      <vt:lpstr>Glucagon Administration </vt:lpstr>
      <vt:lpstr>Common Endoscopy Related Complications</vt:lpstr>
      <vt:lpstr>Hypotension</vt:lpstr>
      <vt:lpstr>Procedure Specific Level Of Sedation/Anesthesia</vt:lpstr>
      <vt:lpstr>Anesthesia Controversy</vt:lpstr>
      <vt:lpstr>Anesthesiologists: ASA I or II Colonoscopies </vt:lpstr>
      <vt:lpstr>Specific Issues Impacting Care</vt:lpstr>
      <vt:lpstr>Common GI Pathologies Affecting Care</vt:lpstr>
      <vt:lpstr>Co-Morbidity Specific Issues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ANESTHESIA FOR ENDOSCOPIC PROCEDURES: HUP GI</dc:title>
  <dc:creator>Sam Grodofsky</dc:creator>
  <cp:lastModifiedBy>user5</cp:lastModifiedBy>
  <cp:revision>34</cp:revision>
  <dcterms:created xsi:type="dcterms:W3CDTF">2014-11-02T17:03:43Z</dcterms:created>
  <dcterms:modified xsi:type="dcterms:W3CDTF">2016-02-24T19:43:43Z</dcterms:modified>
</cp:coreProperties>
</file>