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9"/>
  </p:notesMasterIdLst>
  <p:sldIdLst>
    <p:sldId id="256" r:id="rId2"/>
    <p:sldId id="303" r:id="rId3"/>
    <p:sldId id="449" r:id="rId4"/>
    <p:sldId id="352" r:id="rId5"/>
    <p:sldId id="353" r:id="rId6"/>
    <p:sldId id="392" r:id="rId7"/>
    <p:sldId id="259" r:id="rId8"/>
    <p:sldId id="380" r:id="rId9"/>
    <p:sldId id="394" r:id="rId10"/>
    <p:sldId id="436" r:id="rId11"/>
    <p:sldId id="435" r:id="rId12"/>
    <p:sldId id="434" r:id="rId13"/>
    <p:sldId id="433" r:id="rId14"/>
    <p:sldId id="432" r:id="rId15"/>
    <p:sldId id="431" r:id="rId16"/>
    <p:sldId id="430" r:id="rId17"/>
    <p:sldId id="429" r:id="rId18"/>
    <p:sldId id="403" r:id="rId19"/>
    <p:sldId id="404" r:id="rId20"/>
    <p:sldId id="405" r:id="rId21"/>
    <p:sldId id="375" r:id="rId22"/>
    <p:sldId id="407" r:id="rId23"/>
    <p:sldId id="408" r:id="rId24"/>
    <p:sldId id="409" r:id="rId25"/>
    <p:sldId id="410" r:id="rId26"/>
    <p:sldId id="411" r:id="rId27"/>
    <p:sldId id="439" r:id="rId28"/>
    <p:sldId id="440" r:id="rId29"/>
    <p:sldId id="413" r:id="rId30"/>
    <p:sldId id="441" r:id="rId31"/>
    <p:sldId id="382" r:id="rId32"/>
    <p:sldId id="383" r:id="rId33"/>
    <p:sldId id="346" r:id="rId34"/>
    <p:sldId id="360" r:id="rId35"/>
    <p:sldId id="350" r:id="rId36"/>
    <p:sldId id="347" r:id="rId37"/>
    <p:sldId id="443" r:id="rId38"/>
    <p:sldId id="444" r:id="rId39"/>
    <p:sldId id="266" r:id="rId40"/>
    <p:sldId id="265" r:id="rId41"/>
    <p:sldId id="269" r:id="rId42"/>
    <p:sldId id="264" r:id="rId43"/>
    <p:sldId id="260" r:id="rId44"/>
    <p:sldId id="270" r:id="rId45"/>
    <p:sldId id="268" r:id="rId46"/>
    <p:sldId id="348" r:id="rId47"/>
    <p:sldId id="359" r:id="rId48"/>
    <p:sldId id="355" r:id="rId49"/>
    <p:sldId id="450" r:id="rId50"/>
    <p:sldId id="442" r:id="rId51"/>
    <p:sldId id="357" r:id="rId52"/>
    <p:sldId id="445" r:id="rId53"/>
    <p:sldId id="446" r:id="rId54"/>
    <p:sldId id="447" r:id="rId55"/>
    <p:sldId id="448" r:id="rId56"/>
    <p:sldId id="358" r:id="rId57"/>
    <p:sldId id="339" r:id="rId5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00133A"/>
    <a:srgbClr val="FF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p:scale>
          <a:sx n="100" d="100"/>
          <a:sy n="100" d="100"/>
        </p:scale>
        <p:origin x="-948" y="-186"/>
      </p:cViewPr>
      <p:guideLst>
        <p:guide orient="horz" pos="2160"/>
        <p:guide pos="2880"/>
      </p:guideLst>
    </p:cSldViewPr>
  </p:slideViewPr>
  <p:notesTextViewPr>
    <p:cViewPr>
      <p:scale>
        <a:sx n="1" d="1"/>
        <a:sy n="1" d="1"/>
      </p:scale>
      <p:origin x="0" y="0"/>
    </p:cViewPr>
  </p:notesTextViewPr>
  <p:sorterViewPr>
    <p:cViewPr>
      <p:scale>
        <a:sx n="81" d="100"/>
        <a:sy n="81"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5F2655-D9E0-45B1-A230-B19618E08417}" type="datetimeFigureOut">
              <a:rPr lang="en-US" smtClean="0"/>
              <a:t>9/21/2017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742B74F-2CD7-416B-BF83-261B3F2F4090}" type="slidenum">
              <a:rPr lang="en-US" smtClean="0"/>
              <a:t>‹#›</a:t>
            </a:fld>
            <a:endParaRPr lang="en-US"/>
          </a:p>
        </p:txBody>
      </p:sp>
    </p:spTree>
    <p:extLst>
      <p:ext uri="{BB962C8B-B14F-4D97-AF65-F5344CB8AC3E}">
        <p14:creationId xmlns:p14="http://schemas.microsoft.com/office/powerpoint/2010/main" val="121142506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742B74F-2CD7-416B-BF83-261B3F2F4090}" type="slidenum">
              <a:rPr lang="en-US" smtClean="0"/>
              <a:t>7</a:t>
            </a:fld>
            <a:endParaRPr lang="en-US"/>
          </a:p>
        </p:txBody>
      </p:sp>
    </p:spTree>
    <p:extLst>
      <p:ext uri="{BB962C8B-B14F-4D97-AF65-F5344CB8AC3E}">
        <p14:creationId xmlns:p14="http://schemas.microsoft.com/office/powerpoint/2010/main" val="2775116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5DDEF4A-4AD2-43F6-9D37-1FB7392CDE57}" type="datetimeFigureOut">
              <a:rPr lang="en-US" smtClean="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38B944-6CC6-46CA-B967-C339069EF4B9}" type="slidenum">
              <a:rPr lang="en-US" smtClean="0"/>
              <a:t>‹#›</a:t>
            </a:fld>
            <a:endParaRPr lang="en-US" dirty="0"/>
          </a:p>
        </p:txBody>
      </p:sp>
    </p:spTree>
    <p:extLst>
      <p:ext uri="{BB962C8B-B14F-4D97-AF65-F5344CB8AC3E}">
        <p14:creationId xmlns:p14="http://schemas.microsoft.com/office/powerpoint/2010/main" val="18081445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DEF4A-4AD2-43F6-9D37-1FB7392CDE57}" type="datetimeFigureOut">
              <a:rPr lang="en-US" smtClean="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38B944-6CC6-46CA-B967-C339069EF4B9}" type="slidenum">
              <a:rPr lang="en-US" smtClean="0"/>
              <a:t>‹#›</a:t>
            </a:fld>
            <a:endParaRPr lang="en-US" dirty="0"/>
          </a:p>
        </p:txBody>
      </p:sp>
    </p:spTree>
    <p:extLst>
      <p:ext uri="{BB962C8B-B14F-4D97-AF65-F5344CB8AC3E}">
        <p14:creationId xmlns:p14="http://schemas.microsoft.com/office/powerpoint/2010/main" val="3830301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DEF4A-4AD2-43F6-9D37-1FB7392CDE57}" type="datetimeFigureOut">
              <a:rPr lang="en-US" smtClean="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38B944-6CC6-46CA-B967-C339069EF4B9}" type="slidenum">
              <a:rPr lang="en-US" smtClean="0"/>
              <a:t>‹#›</a:t>
            </a:fld>
            <a:endParaRPr lang="en-US" dirty="0"/>
          </a:p>
        </p:txBody>
      </p:sp>
    </p:spTree>
    <p:extLst>
      <p:ext uri="{BB962C8B-B14F-4D97-AF65-F5344CB8AC3E}">
        <p14:creationId xmlns:p14="http://schemas.microsoft.com/office/powerpoint/2010/main" val="18599632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5DDEF4A-4AD2-43F6-9D37-1FB7392CDE57}" type="datetimeFigureOut">
              <a:rPr lang="en-US" smtClean="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38B944-6CC6-46CA-B967-C339069EF4B9}" type="slidenum">
              <a:rPr lang="en-US" smtClean="0"/>
              <a:t>‹#›</a:t>
            </a:fld>
            <a:endParaRPr lang="en-US" dirty="0"/>
          </a:p>
        </p:txBody>
      </p:sp>
    </p:spTree>
    <p:extLst>
      <p:ext uri="{BB962C8B-B14F-4D97-AF65-F5344CB8AC3E}">
        <p14:creationId xmlns:p14="http://schemas.microsoft.com/office/powerpoint/2010/main" val="813728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5DDEF4A-4AD2-43F6-9D37-1FB7392CDE57}" type="datetimeFigureOut">
              <a:rPr lang="en-US" smtClean="0"/>
              <a:t>9/21/2017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238B944-6CC6-46CA-B967-C339069EF4B9}" type="slidenum">
              <a:rPr lang="en-US" smtClean="0"/>
              <a:t>‹#›</a:t>
            </a:fld>
            <a:endParaRPr lang="en-US" dirty="0"/>
          </a:p>
        </p:txBody>
      </p:sp>
    </p:spTree>
    <p:extLst>
      <p:ext uri="{BB962C8B-B14F-4D97-AF65-F5344CB8AC3E}">
        <p14:creationId xmlns:p14="http://schemas.microsoft.com/office/powerpoint/2010/main" val="2385913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5DDEF4A-4AD2-43F6-9D37-1FB7392CDE57}" type="datetimeFigureOut">
              <a:rPr lang="en-US" smtClean="0"/>
              <a:t>9/21/2017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38B944-6CC6-46CA-B967-C339069EF4B9}" type="slidenum">
              <a:rPr lang="en-US" smtClean="0"/>
              <a:t>‹#›</a:t>
            </a:fld>
            <a:endParaRPr lang="en-US" dirty="0"/>
          </a:p>
        </p:txBody>
      </p:sp>
    </p:spTree>
    <p:extLst>
      <p:ext uri="{BB962C8B-B14F-4D97-AF65-F5344CB8AC3E}">
        <p14:creationId xmlns:p14="http://schemas.microsoft.com/office/powerpoint/2010/main" val="11662044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5DDEF4A-4AD2-43F6-9D37-1FB7392CDE57}" type="datetimeFigureOut">
              <a:rPr lang="en-US" smtClean="0"/>
              <a:t>9/21/2017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238B944-6CC6-46CA-B967-C339069EF4B9}" type="slidenum">
              <a:rPr lang="en-US" smtClean="0"/>
              <a:t>‹#›</a:t>
            </a:fld>
            <a:endParaRPr lang="en-US" dirty="0"/>
          </a:p>
        </p:txBody>
      </p:sp>
    </p:spTree>
    <p:extLst>
      <p:ext uri="{BB962C8B-B14F-4D97-AF65-F5344CB8AC3E}">
        <p14:creationId xmlns:p14="http://schemas.microsoft.com/office/powerpoint/2010/main" val="16663726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5DDEF4A-4AD2-43F6-9D37-1FB7392CDE57}" type="datetimeFigureOut">
              <a:rPr lang="en-US" smtClean="0"/>
              <a:t>9/21/2017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238B944-6CC6-46CA-B967-C339069EF4B9}" type="slidenum">
              <a:rPr lang="en-US" smtClean="0"/>
              <a:t>‹#›</a:t>
            </a:fld>
            <a:endParaRPr lang="en-US" dirty="0"/>
          </a:p>
        </p:txBody>
      </p:sp>
    </p:spTree>
    <p:extLst>
      <p:ext uri="{BB962C8B-B14F-4D97-AF65-F5344CB8AC3E}">
        <p14:creationId xmlns:p14="http://schemas.microsoft.com/office/powerpoint/2010/main" val="429170736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DDEF4A-4AD2-43F6-9D37-1FB7392CDE57}" type="datetimeFigureOut">
              <a:rPr lang="en-US" smtClean="0"/>
              <a:t>9/21/2017</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238B944-6CC6-46CA-B967-C339069EF4B9}" type="slidenum">
              <a:rPr lang="en-US" smtClean="0"/>
              <a:t>‹#›</a:t>
            </a:fld>
            <a:endParaRPr lang="en-US" dirty="0"/>
          </a:p>
        </p:txBody>
      </p:sp>
    </p:spTree>
    <p:extLst>
      <p:ext uri="{BB962C8B-B14F-4D97-AF65-F5344CB8AC3E}">
        <p14:creationId xmlns:p14="http://schemas.microsoft.com/office/powerpoint/2010/main" val="33941783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DEF4A-4AD2-43F6-9D37-1FB7392CDE57}" type="datetimeFigureOut">
              <a:rPr lang="en-US" smtClean="0"/>
              <a:t>9/21/2017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38B944-6CC6-46CA-B967-C339069EF4B9}" type="slidenum">
              <a:rPr lang="en-US" smtClean="0"/>
              <a:t>‹#›</a:t>
            </a:fld>
            <a:endParaRPr lang="en-US" dirty="0"/>
          </a:p>
        </p:txBody>
      </p:sp>
    </p:spTree>
    <p:extLst>
      <p:ext uri="{BB962C8B-B14F-4D97-AF65-F5344CB8AC3E}">
        <p14:creationId xmlns:p14="http://schemas.microsoft.com/office/powerpoint/2010/main" val="1494010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5DDEF4A-4AD2-43F6-9D37-1FB7392CDE57}" type="datetimeFigureOut">
              <a:rPr lang="en-US" smtClean="0"/>
              <a:t>9/21/2017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238B944-6CC6-46CA-B967-C339069EF4B9}" type="slidenum">
              <a:rPr lang="en-US" smtClean="0"/>
              <a:t>‹#›</a:t>
            </a:fld>
            <a:endParaRPr lang="en-US" dirty="0"/>
          </a:p>
        </p:txBody>
      </p:sp>
    </p:spTree>
    <p:extLst>
      <p:ext uri="{BB962C8B-B14F-4D97-AF65-F5344CB8AC3E}">
        <p14:creationId xmlns:p14="http://schemas.microsoft.com/office/powerpoint/2010/main" val="38115773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133A"/>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DDEF4A-4AD2-43F6-9D37-1FB7392CDE57}" type="datetimeFigureOut">
              <a:rPr lang="en-US" smtClean="0"/>
              <a:t>9/21/2017</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38B944-6CC6-46CA-B967-C339069EF4B9}" type="slidenum">
              <a:rPr lang="en-US" smtClean="0"/>
              <a:t>‹#›</a:t>
            </a:fld>
            <a:endParaRPr lang="en-US" dirty="0"/>
          </a:p>
        </p:txBody>
      </p:sp>
    </p:spTree>
    <p:extLst>
      <p:ext uri="{BB962C8B-B14F-4D97-AF65-F5344CB8AC3E}">
        <p14:creationId xmlns:p14="http://schemas.microsoft.com/office/powerpoint/2010/main" val="5251730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715962" y="1197639"/>
            <a:ext cx="7772400" cy="49244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defRPr/>
            </a:pPr>
            <a:endParaRPr lang="en-US" sz="3000" dirty="0">
              <a:solidFill>
                <a:srgbClr val="FFFFCC"/>
              </a:solidFill>
              <a:effectLst>
                <a:outerShdw blurRad="38100" dist="38100" dir="2700000" algn="tl">
                  <a:srgbClr val="000000"/>
                </a:outerShdw>
              </a:effectLst>
              <a:latin typeface="Arial" pitchFamily="34" charset="0"/>
              <a:cs typeface="Times New Roman" pitchFamily="18" charset="0"/>
            </a:endParaRPr>
          </a:p>
          <a:p>
            <a:pPr algn="ctr">
              <a:defRPr/>
            </a:pPr>
            <a:endParaRPr lang="en-US" sz="2000" dirty="0" smtClean="0">
              <a:solidFill>
                <a:srgbClr val="FFFFCC"/>
              </a:solidFill>
              <a:effectLst>
                <a:outerShdw blurRad="38100" dist="38100" dir="2700000" algn="tl">
                  <a:srgbClr val="000000"/>
                </a:outerShdw>
              </a:effectLst>
              <a:latin typeface="Arial" pitchFamily="34" charset="0"/>
              <a:cs typeface="Times New Roman" pitchFamily="18" charset="0"/>
            </a:endParaRPr>
          </a:p>
          <a:p>
            <a:pPr algn="ctr">
              <a:defRPr/>
            </a:pPr>
            <a:endParaRPr lang="en-US" sz="2000" dirty="0">
              <a:solidFill>
                <a:srgbClr val="FFFFCC"/>
              </a:solidFill>
              <a:effectLst>
                <a:outerShdw blurRad="38100" dist="38100" dir="2700000" algn="tl">
                  <a:srgbClr val="000000"/>
                </a:outerShdw>
              </a:effectLst>
              <a:latin typeface="Arial" pitchFamily="34" charset="0"/>
              <a:cs typeface="Times New Roman" pitchFamily="18" charset="0"/>
            </a:endParaRPr>
          </a:p>
          <a:p>
            <a:pPr algn="ctr">
              <a:defRPr/>
            </a:pPr>
            <a:r>
              <a:rPr lang="en-US" sz="2000" b="1" dirty="0">
                <a:solidFill>
                  <a:srgbClr val="FFFFCC"/>
                </a:solidFill>
                <a:effectLst>
                  <a:outerShdw blurRad="38100" dist="38100" dir="2700000" algn="tl">
                    <a:srgbClr val="000000"/>
                  </a:outerShdw>
                </a:effectLst>
                <a:latin typeface="Arial" pitchFamily="34" charset="0"/>
                <a:cs typeface="Times New Roman" pitchFamily="18" charset="0"/>
              </a:rPr>
              <a:t>Chaplains’ Work with Trauma </a:t>
            </a:r>
          </a:p>
          <a:p>
            <a:pPr algn="ctr">
              <a:defRPr/>
            </a:pPr>
            <a:r>
              <a:rPr lang="en-US" sz="2000" b="1" dirty="0">
                <a:solidFill>
                  <a:srgbClr val="FFFFCC"/>
                </a:solidFill>
                <a:effectLst>
                  <a:outerShdw blurRad="38100" dist="38100" dir="2700000" algn="tl">
                    <a:srgbClr val="000000"/>
                  </a:outerShdw>
                </a:effectLst>
                <a:latin typeface="Arial" pitchFamily="34" charset="0"/>
                <a:cs typeface="Times New Roman" pitchFamily="18" charset="0"/>
              </a:rPr>
              <a:t>Patients and Their Families </a:t>
            </a:r>
          </a:p>
          <a:p>
            <a:pPr algn="ctr" eaLnBrk="0" hangingPunct="0">
              <a:defRPr/>
            </a:pPr>
            <a:endParaRPr lang="en-US" sz="2000" dirty="0">
              <a:solidFill>
                <a:srgbClr val="FFFFCC"/>
              </a:solidFill>
              <a:effectLst>
                <a:outerShdw blurRad="38100" dist="38100" dir="2700000" algn="tl">
                  <a:srgbClr val="000000"/>
                </a:outerShdw>
              </a:effectLst>
              <a:latin typeface="Arial" pitchFamily="34" charset="0"/>
              <a:cs typeface="Times New Roman" pitchFamily="18" charset="0"/>
            </a:endParaRPr>
          </a:p>
          <a:p>
            <a:pPr algn="ctr" eaLnBrk="0" hangingPunct="0">
              <a:defRPr/>
            </a:pPr>
            <a:endParaRPr lang="en-US" sz="1800" dirty="0">
              <a:solidFill>
                <a:srgbClr val="FFFFCC"/>
              </a:solidFill>
              <a:effectLst>
                <a:outerShdw blurRad="38100" dist="38100" dir="2700000" algn="tl">
                  <a:srgbClr val="000000"/>
                </a:outerShdw>
              </a:effectLst>
              <a:latin typeface="Arial" pitchFamily="34" charset="0"/>
              <a:cs typeface="Times New Roman" pitchFamily="18" charset="0"/>
            </a:endParaRPr>
          </a:p>
          <a:p>
            <a:pPr algn="ctr" eaLnBrk="0" hangingPunct="0">
              <a:defRPr/>
            </a:pPr>
            <a:endParaRPr lang="en-US" sz="2000" dirty="0">
              <a:solidFill>
                <a:srgbClr val="FFFFCC"/>
              </a:solidFill>
              <a:effectLst>
                <a:outerShdw blurRad="38100" dist="38100" dir="2700000" algn="tl">
                  <a:srgbClr val="000000"/>
                </a:outerShdw>
              </a:effectLst>
              <a:latin typeface="Arial" pitchFamily="34" charset="0"/>
              <a:cs typeface="Times New Roman" pitchFamily="18" charset="0"/>
            </a:endParaRPr>
          </a:p>
          <a:p>
            <a:pPr algn="ctr" eaLnBrk="0" hangingPunct="0">
              <a:defRPr/>
            </a:pPr>
            <a:r>
              <a:rPr lang="en-US" sz="1600" dirty="0" smtClean="0">
                <a:solidFill>
                  <a:srgbClr val="FFFFCC"/>
                </a:solidFill>
                <a:effectLst>
                  <a:outerShdw blurRad="38100" dist="38100" dir="2700000" algn="tl">
                    <a:srgbClr val="000000"/>
                  </a:outerShdw>
                </a:effectLst>
                <a:latin typeface="Arial" pitchFamily="34" charset="0"/>
                <a:cs typeface="Times New Roman" pitchFamily="18" charset="0"/>
              </a:rPr>
              <a:t>Chaplain John Ehman</a:t>
            </a:r>
          </a:p>
          <a:p>
            <a:pPr algn="r" eaLnBrk="0" hangingPunct="0">
              <a:defRPr/>
            </a:pPr>
            <a:endParaRPr lang="en-US" sz="800" dirty="0" smtClean="0">
              <a:solidFill>
                <a:schemeClr val="accent2"/>
              </a:solidFill>
              <a:latin typeface="Arial" pitchFamily="34" charset="0"/>
              <a:cs typeface="Times New Roman" pitchFamily="18" charset="0"/>
            </a:endParaRPr>
          </a:p>
          <a:p>
            <a:pPr algn="r" eaLnBrk="0" hangingPunct="0">
              <a:defRPr/>
            </a:pPr>
            <a:endParaRPr lang="en-US" sz="800" dirty="0">
              <a:solidFill>
                <a:schemeClr val="accent2"/>
              </a:solidFill>
              <a:latin typeface="Arial" pitchFamily="34" charset="0"/>
              <a:cs typeface="Times New Roman" pitchFamily="18" charset="0"/>
            </a:endParaRPr>
          </a:p>
          <a:p>
            <a:pPr algn="r" eaLnBrk="0" hangingPunct="0">
              <a:defRPr/>
            </a:pPr>
            <a:endParaRPr lang="en-US" sz="800" dirty="0" smtClean="0">
              <a:solidFill>
                <a:schemeClr val="accent2"/>
              </a:solidFill>
              <a:latin typeface="Arial" pitchFamily="34" charset="0"/>
              <a:cs typeface="Times New Roman" pitchFamily="18" charset="0"/>
            </a:endParaRPr>
          </a:p>
          <a:p>
            <a:pPr algn="r" eaLnBrk="0" hangingPunct="0">
              <a:defRPr/>
            </a:pPr>
            <a:endParaRPr lang="en-US" sz="800" dirty="0">
              <a:solidFill>
                <a:schemeClr val="accent2"/>
              </a:solidFill>
              <a:latin typeface="Arial" pitchFamily="34" charset="0"/>
              <a:cs typeface="Times New Roman" pitchFamily="18" charset="0"/>
            </a:endParaRPr>
          </a:p>
          <a:p>
            <a:pPr algn="r" eaLnBrk="0" hangingPunct="0">
              <a:defRPr/>
            </a:pPr>
            <a:endParaRPr lang="en-US" sz="800" dirty="0" smtClean="0">
              <a:solidFill>
                <a:schemeClr val="accent2"/>
              </a:solidFill>
              <a:latin typeface="Arial" pitchFamily="34" charset="0"/>
              <a:cs typeface="Times New Roman" pitchFamily="18" charset="0"/>
            </a:endParaRPr>
          </a:p>
          <a:p>
            <a:pPr algn="r" eaLnBrk="0" hangingPunct="0">
              <a:defRPr/>
            </a:pPr>
            <a:endParaRPr lang="en-US" sz="800" dirty="0">
              <a:solidFill>
                <a:schemeClr val="accent2"/>
              </a:solidFill>
              <a:latin typeface="Arial" pitchFamily="34" charset="0"/>
              <a:cs typeface="Times New Roman" pitchFamily="18" charset="0"/>
            </a:endParaRPr>
          </a:p>
          <a:p>
            <a:pPr algn="r" eaLnBrk="0" hangingPunct="0">
              <a:defRPr/>
            </a:pPr>
            <a:endParaRPr lang="en-US" sz="800" dirty="0" smtClean="0">
              <a:solidFill>
                <a:schemeClr val="accent2"/>
              </a:solidFill>
              <a:latin typeface="Arial" pitchFamily="34" charset="0"/>
              <a:cs typeface="Times New Roman" pitchFamily="18" charset="0"/>
            </a:endParaRPr>
          </a:p>
          <a:p>
            <a:pPr algn="r" eaLnBrk="0" hangingPunct="0">
              <a:defRPr/>
            </a:pPr>
            <a:endParaRPr lang="en-US" sz="800" dirty="0">
              <a:solidFill>
                <a:schemeClr val="accent2"/>
              </a:solidFill>
              <a:latin typeface="Arial" pitchFamily="34" charset="0"/>
              <a:cs typeface="Times New Roman" pitchFamily="18" charset="0"/>
            </a:endParaRPr>
          </a:p>
          <a:p>
            <a:pPr algn="r" eaLnBrk="0" hangingPunct="0">
              <a:defRPr/>
            </a:pPr>
            <a:endParaRPr lang="en-US" sz="800" dirty="0" smtClean="0">
              <a:solidFill>
                <a:schemeClr val="accent2"/>
              </a:solidFill>
              <a:latin typeface="Arial" pitchFamily="34" charset="0"/>
              <a:cs typeface="Times New Roman" pitchFamily="18" charset="0"/>
            </a:endParaRPr>
          </a:p>
          <a:p>
            <a:pPr algn="r" eaLnBrk="0" hangingPunct="0">
              <a:defRPr/>
            </a:pPr>
            <a:endParaRPr lang="en-US" sz="800" dirty="0">
              <a:solidFill>
                <a:schemeClr val="accent2"/>
              </a:solidFill>
              <a:latin typeface="Arial" pitchFamily="34" charset="0"/>
              <a:cs typeface="Times New Roman" pitchFamily="18" charset="0"/>
            </a:endParaRPr>
          </a:p>
          <a:p>
            <a:pPr algn="r" eaLnBrk="0" hangingPunct="0">
              <a:defRPr/>
            </a:pPr>
            <a:endParaRPr lang="en-US" sz="800" dirty="0" smtClean="0">
              <a:solidFill>
                <a:schemeClr val="accent2"/>
              </a:solidFill>
              <a:latin typeface="Arial" pitchFamily="34" charset="0"/>
              <a:cs typeface="Times New Roman" pitchFamily="18" charset="0"/>
            </a:endParaRPr>
          </a:p>
          <a:p>
            <a:pPr algn="r" eaLnBrk="0" hangingPunct="0">
              <a:defRPr/>
            </a:pPr>
            <a:endParaRPr lang="en-US" sz="800" dirty="0">
              <a:solidFill>
                <a:schemeClr val="accent2"/>
              </a:solidFill>
              <a:latin typeface="Arial" pitchFamily="34" charset="0"/>
              <a:cs typeface="Times New Roman" pitchFamily="18" charset="0"/>
            </a:endParaRPr>
          </a:p>
          <a:p>
            <a:pPr algn="r" eaLnBrk="0" hangingPunct="0">
              <a:defRPr/>
            </a:pPr>
            <a:endParaRPr lang="en-US" sz="800" dirty="0" smtClean="0">
              <a:solidFill>
                <a:schemeClr val="accent2"/>
              </a:solidFill>
              <a:latin typeface="Arial" pitchFamily="34" charset="0"/>
              <a:cs typeface="Times New Roman" pitchFamily="18" charset="0"/>
            </a:endParaRPr>
          </a:p>
          <a:p>
            <a:pPr algn="r" eaLnBrk="0" hangingPunct="0">
              <a:defRPr/>
            </a:pPr>
            <a:endParaRPr lang="en-US" sz="800" dirty="0">
              <a:solidFill>
                <a:schemeClr val="accent2"/>
              </a:solidFill>
              <a:latin typeface="Arial" pitchFamily="34" charset="0"/>
              <a:cs typeface="Times New Roman" pitchFamily="18" charset="0"/>
            </a:endParaRPr>
          </a:p>
          <a:p>
            <a:pPr algn="r" eaLnBrk="0" hangingPunct="0">
              <a:defRPr/>
            </a:pPr>
            <a:endParaRPr lang="en-US" sz="800" dirty="0" smtClean="0">
              <a:solidFill>
                <a:schemeClr val="accent2"/>
              </a:solidFill>
              <a:latin typeface="Arial" pitchFamily="34" charset="0"/>
              <a:cs typeface="Times New Roman" pitchFamily="18" charset="0"/>
            </a:endParaRPr>
          </a:p>
          <a:p>
            <a:pPr algn="r" eaLnBrk="0" hangingPunct="0">
              <a:defRPr/>
            </a:pPr>
            <a:r>
              <a:rPr lang="en-US" sz="800" dirty="0" smtClean="0">
                <a:solidFill>
                  <a:schemeClr val="accent2"/>
                </a:solidFill>
                <a:latin typeface="Arial" pitchFamily="34" charset="0"/>
                <a:cs typeface="Times New Roman" pitchFamily="18" charset="0"/>
              </a:rPr>
              <a:t>9/21/17</a:t>
            </a:r>
            <a:endParaRPr lang="en-US" sz="800" dirty="0">
              <a:solidFill>
                <a:schemeClr val="accent2"/>
              </a:solidFill>
              <a:latin typeface="Arial" pitchFamily="34" charset="0"/>
              <a:cs typeface="Times New Roman" pitchFamily="18" charset="0"/>
            </a:endParaRPr>
          </a:p>
        </p:txBody>
      </p:sp>
      <p:pic>
        <p:nvPicPr>
          <p:cNvPr id="5" name="Picture 3" descr="penn-medicine-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7624" y="4114800"/>
            <a:ext cx="1489075" cy="42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9208885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473" y="457200"/>
            <a:ext cx="8077200" cy="5970865"/>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Needs During an Acute Stress Reaction </a:t>
            </a:r>
          </a:p>
          <a:p>
            <a:pPr algn="ctr"/>
            <a:endParaRPr lang="en-US" sz="20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Normalization </a:t>
            </a:r>
            <a:r>
              <a:rPr lang="en-US" dirty="0">
                <a:solidFill>
                  <a:srgbClr val="FFFFCC"/>
                </a:solidFill>
                <a:latin typeface="Arial" panose="020B0604020202020204" pitchFamily="34" charset="0"/>
                <a:cs typeface="Arial" panose="020B0604020202020204" pitchFamily="34" charset="0"/>
              </a:rPr>
              <a:t>(i.e., manageability) of the extraordinary situation</a:t>
            </a:r>
          </a:p>
          <a:p>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Control of events; exertion of purpose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Information</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Reduced stimuli (--and reduced pressure for cognitive processing)</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Space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Sense of </a:t>
            </a:r>
            <a:r>
              <a:rPr lang="en-US" dirty="0">
                <a:solidFill>
                  <a:srgbClr val="FFFFCC"/>
                </a:solidFill>
                <a:latin typeface="Arial" panose="020B0604020202020204" pitchFamily="34" charset="0"/>
                <a:cs typeface="Arial" panose="020B0604020202020204" pitchFamily="34" charset="0"/>
              </a:rPr>
              <a:t>c</a:t>
            </a:r>
            <a:r>
              <a:rPr lang="en-US" dirty="0" smtClean="0">
                <a:solidFill>
                  <a:srgbClr val="FFFFCC"/>
                </a:solidFill>
                <a:latin typeface="Arial" panose="020B0604020202020204" pitchFamily="34" charset="0"/>
                <a:cs typeface="Arial" panose="020B0604020202020204" pitchFamily="34" charset="0"/>
              </a:rPr>
              <a:t>onnection </a:t>
            </a:r>
            <a:r>
              <a:rPr lang="en-US" dirty="0">
                <a:solidFill>
                  <a:srgbClr val="FFFFCC"/>
                </a:solidFill>
                <a:latin typeface="Arial" panose="020B0604020202020204" pitchFamily="34" charset="0"/>
                <a:cs typeface="Arial" panose="020B0604020202020204" pitchFamily="34" charset="0"/>
              </a:rPr>
              <a:t>with </a:t>
            </a:r>
            <a:r>
              <a:rPr lang="en-US" dirty="0" smtClean="0">
                <a:solidFill>
                  <a:srgbClr val="FFFFCC"/>
                </a:solidFill>
                <a:latin typeface="Arial" panose="020B0604020202020204" pitchFamily="34" charset="0"/>
                <a:cs typeface="Arial" panose="020B0604020202020204" pitchFamily="34" charset="0"/>
              </a:rPr>
              <a:t>others</a:t>
            </a:r>
          </a:p>
          <a:p>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Hopefulness</a:t>
            </a:r>
          </a:p>
          <a:p>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dirty="0">
              <a:solidFill>
                <a:srgbClr val="FFFFCC"/>
              </a:solidFill>
              <a:latin typeface="Arial" panose="020B0604020202020204" pitchFamily="34" charset="0"/>
              <a:cs typeface="Arial" panose="020B0604020202020204" pitchFamily="34" charset="0"/>
            </a:endParaRPr>
          </a:p>
          <a:p>
            <a:pPr algn="ctr"/>
            <a:endParaRPr lang="en-US" sz="24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98841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473" y="457200"/>
            <a:ext cx="8077200" cy="5970865"/>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Needs During an Acute Stress Reaction </a:t>
            </a:r>
          </a:p>
          <a:p>
            <a:pPr algn="ctr"/>
            <a:endParaRPr lang="en-US" sz="20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Normalization </a:t>
            </a:r>
            <a:r>
              <a:rPr lang="en-US" dirty="0">
                <a:solidFill>
                  <a:srgbClr val="FFFFCC"/>
                </a:solidFill>
                <a:latin typeface="Arial" panose="020B0604020202020204" pitchFamily="34" charset="0"/>
                <a:cs typeface="Arial" panose="020B0604020202020204" pitchFamily="34" charset="0"/>
              </a:rPr>
              <a:t>(i.e., manageability) of the extraordinary situation</a:t>
            </a:r>
          </a:p>
          <a:p>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Control of events; exertion of purpose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Information</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Reduced stimuli (--and reduced pressure for cognitive processing)</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Space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Sense of </a:t>
            </a:r>
            <a:r>
              <a:rPr lang="en-US" dirty="0">
                <a:solidFill>
                  <a:srgbClr val="FFFFCC"/>
                </a:solidFill>
                <a:latin typeface="Arial" panose="020B0604020202020204" pitchFamily="34" charset="0"/>
                <a:cs typeface="Arial" panose="020B0604020202020204" pitchFamily="34" charset="0"/>
              </a:rPr>
              <a:t>c</a:t>
            </a:r>
            <a:r>
              <a:rPr lang="en-US" dirty="0" smtClean="0">
                <a:solidFill>
                  <a:srgbClr val="FFFFCC"/>
                </a:solidFill>
                <a:latin typeface="Arial" panose="020B0604020202020204" pitchFamily="34" charset="0"/>
                <a:cs typeface="Arial" panose="020B0604020202020204" pitchFamily="34" charset="0"/>
              </a:rPr>
              <a:t>onnection </a:t>
            </a:r>
            <a:r>
              <a:rPr lang="en-US" dirty="0">
                <a:solidFill>
                  <a:srgbClr val="FFFFCC"/>
                </a:solidFill>
                <a:latin typeface="Arial" panose="020B0604020202020204" pitchFamily="34" charset="0"/>
                <a:cs typeface="Arial" panose="020B0604020202020204" pitchFamily="34" charset="0"/>
              </a:rPr>
              <a:t>with </a:t>
            </a:r>
            <a:r>
              <a:rPr lang="en-US" dirty="0" smtClean="0">
                <a:solidFill>
                  <a:srgbClr val="FFFFCC"/>
                </a:solidFill>
                <a:latin typeface="Arial" panose="020B0604020202020204" pitchFamily="34" charset="0"/>
                <a:cs typeface="Arial" panose="020B0604020202020204" pitchFamily="34" charset="0"/>
              </a:rPr>
              <a:t>others</a:t>
            </a:r>
          </a:p>
          <a:p>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Hopefulness</a:t>
            </a:r>
          </a:p>
          <a:p>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dirty="0">
              <a:solidFill>
                <a:srgbClr val="FFFFCC"/>
              </a:solidFill>
              <a:latin typeface="Arial" panose="020B0604020202020204" pitchFamily="34" charset="0"/>
              <a:cs typeface="Arial" panose="020B0604020202020204" pitchFamily="34" charset="0"/>
            </a:endParaRPr>
          </a:p>
          <a:p>
            <a:pPr algn="ctr"/>
            <a:r>
              <a:rPr lang="en-US" sz="2400" i="1" dirty="0" smtClean="0">
                <a:solidFill>
                  <a:srgbClr val="FFC000"/>
                </a:solidFill>
                <a:latin typeface="Arial" panose="020B0604020202020204" pitchFamily="34" charset="0"/>
                <a:cs typeface="Arial" panose="020B0604020202020204" pitchFamily="34" charset="0"/>
              </a:rPr>
              <a:t>How might chaplains help with these needs?</a:t>
            </a:r>
            <a:endParaRPr lang="en-US" sz="24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8464462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473" y="457200"/>
            <a:ext cx="8077200" cy="5970865"/>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Needs During an Acute Stress Reaction </a:t>
            </a:r>
          </a:p>
          <a:p>
            <a:pPr algn="ctr"/>
            <a:endParaRPr lang="en-US" sz="20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Normalization </a:t>
            </a:r>
            <a:r>
              <a:rPr lang="en-US" dirty="0">
                <a:solidFill>
                  <a:srgbClr val="FFFFCC"/>
                </a:solidFill>
                <a:latin typeface="Arial" panose="020B0604020202020204" pitchFamily="34" charset="0"/>
                <a:cs typeface="Arial" panose="020B0604020202020204" pitchFamily="34" charset="0"/>
              </a:rPr>
              <a:t>(i.e., manageability) of the extraordinary situation</a:t>
            </a: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Calmly name what is happening; </a:t>
            </a:r>
            <a:r>
              <a:rPr lang="en-US" dirty="0">
                <a:solidFill>
                  <a:srgbClr val="FFC000"/>
                </a:solidFill>
                <a:latin typeface="Arial" panose="020B0604020202020204" pitchFamily="34" charset="0"/>
                <a:cs typeface="Arial" panose="020B0604020202020204" pitchFamily="34" charset="0"/>
              </a:rPr>
              <a:t>orient people to </a:t>
            </a:r>
            <a:r>
              <a:rPr lang="en-US" dirty="0" smtClean="0">
                <a:solidFill>
                  <a:srgbClr val="FFC000"/>
                </a:solidFill>
                <a:latin typeface="Arial" panose="020B0604020202020204" pitchFamily="34" charset="0"/>
                <a:cs typeface="Arial" panose="020B0604020202020204" pitchFamily="34" charset="0"/>
              </a:rPr>
              <a:t>processes </a:t>
            </a:r>
            <a:r>
              <a:rPr lang="en-US" dirty="0">
                <a:solidFill>
                  <a:srgbClr val="FFC000"/>
                </a:solidFill>
                <a:latin typeface="Arial" panose="020B0604020202020204" pitchFamily="34" charset="0"/>
                <a:cs typeface="Arial" panose="020B0604020202020204" pitchFamily="34" charset="0"/>
              </a:rPr>
              <a:t>and timing</a:t>
            </a: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Control of events; exertion of purpose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Information</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Reduced stimuli (--and reduced pressure for cognitive processing)</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Space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Sense of </a:t>
            </a:r>
            <a:r>
              <a:rPr lang="en-US" dirty="0">
                <a:solidFill>
                  <a:srgbClr val="FFFFCC"/>
                </a:solidFill>
                <a:latin typeface="Arial" panose="020B0604020202020204" pitchFamily="34" charset="0"/>
                <a:cs typeface="Arial" panose="020B0604020202020204" pitchFamily="34" charset="0"/>
              </a:rPr>
              <a:t>c</a:t>
            </a:r>
            <a:r>
              <a:rPr lang="en-US" dirty="0" smtClean="0">
                <a:solidFill>
                  <a:srgbClr val="FFFFCC"/>
                </a:solidFill>
                <a:latin typeface="Arial" panose="020B0604020202020204" pitchFamily="34" charset="0"/>
                <a:cs typeface="Arial" panose="020B0604020202020204" pitchFamily="34" charset="0"/>
              </a:rPr>
              <a:t>onnection </a:t>
            </a:r>
            <a:r>
              <a:rPr lang="en-US" dirty="0">
                <a:solidFill>
                  <a:srgbClr val="FFFFCC"/>
                </a:solidFill>
                <a:latin typeface="Arial" panose="020B0604020202020204" pitchFamily="34" charset="0"/>
                <a:cs typeface="Arial" panose="020B0604020202020204" pitchFamily="34" charset="0"/>
              </a:rPr>
              <a:t>with </a:t>
            </a:r>
            <a:r>
              <a:rPr lang="en-US" dirty="0" smtClean="0">
                <a:solidFill>
                  <a:srgbClr val="FFFFCC"/>
                </a:solidFill>
                <a:latin typeface="Arial" panose="020B0604020202020204" pitchFamily="34" charset="0"/>
                <a:cs typeface="Arial" panose="020B0604020202020204" pitchFamily="34" charset="0"/>
              </a:rPr>
              <a:t>others</a:t>
            </a:r>
          </a:p>
          <a:p>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Hopefulness</a:t>
            </a:r>
          </a:p>
          <a:p>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dirty="0">
              <a:solidFill>
                <a:srgbClr val="FFFFCC"/>
              </a:solidFill>
              <a:latin typeface="Arial" panose="020B0604020202020204" pitchFamily="34" charset="0"/>
              <a:cs typeface="Arial" panose="020B0604020202020204" pitchFamily="34" charset="0"/>
            </a:endParaRPr>
          </a:p>
          <a:p>
            <a:pPr algn="ctr"/>
            <a:r>
              <a:rPr lang="en-US" sz="2400" i="1" dirty="0" smtClean="0">
                <a:solidFill>
                  <a:srgbClr val="FFC000"/>
                </a:solidFill>
                <a:latin typeface="Arial" panose="020B0604020202020204" pitchFamily="34" charset="0"/>
                <a:cs typeface="Arial" panose="020B0604020202020204" pitchFamily="34" charset="0"/>
              </a:rPr>
              <a:t>How might chaplains help with these needs?</a:t>
            </a:r>
            <a:endParaRPr lang="en-US" sz="24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2971773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473" y="457200"/>
            <a:ext cx="8077200" cy="5970865"/>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Needs During an Acute Stress Reaction </a:t>
            </a:r>
          </a:p>
          <a:p>
            <a:pPr algn="ctr"/>
            <a:endParaRPr lang="en-US" sz="20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Normalization </a:t>
            </a:r>
            <a:r>
              <a:rPr lang="en-US" dirty="0">
                <a:solidFill>
                  <a:srgbClr val="FFFFCC"/>
                </a:solidFill>
                <a:latin typeface="Arial" panose="020B0604020202020204" pitchFamily="34" charset="0"/>
                <a:cs typeface="Arial" panose="020B0604020202020204" pitchFamily="34" charset="0"/>
              </a:rPr>
              <a:t>(i.e., manageability) of the extraordinary situation</a:t>
            </a: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Calmly name what is happening; </a:t>
            </a:r>
            <a:r>
              <a:rPr lang="en-US" dirty="0">
                <a:solidFill>
                  <a:srgbClr val="FFC000"/>
                </a:solidFill>
                <a:latin typeface="Arial" panose="020B0604020202020204" pitchFamily="34" charset="0"/>
                <a:cs typeface="Arial" panose="020B0604020202020204" pitchFamily="34" charset="0"/>
              </a:rPr>
              <a:t>orient people to </a:t>
            </a:r>
            <a:r>
              <a:rPr lang="en-US" dirty="0" smtClean="0">
                <a:solidFill>
                  <a:srgbClr val="FFC000"/>
                </a:solidFill>
                <a:latin typeface="Arial" panose="020B0604020202020204" pitchFamily="34" charset="0"/>
                <a:cs typeface="Arial" panose="020B0604020202020204" pitchFamily="34" charset="0"/>
              </a:rPr>
              <a:t>processes </a:t>
            </a:r>
            <a:r>
              <a:rPr lang="en-US" dirty="0">
                <a:solidFill>
                  <a:srgbClr val="FFC000"/>
                </a:solidFill>
                <a:latin typeface="Arial" panose="020B0604020202020204" pitchFamily="34" charset="0"/>
                <a:cs typeface="Arial" panose="020B0604020202020204" pitchFamily="34" charset="0"/>
              </a:rPr>
              <a:t>and timing</a:t>
            </a: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Control of events; exertion of purpose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Allow the other to lead as much as feasible; show role of helper/advocate</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Information</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Reduced stimuli (--and reduced pressure for cognitive processing)</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Space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Sense of </a:t>
            </a:r>
            <a:r>
              <a:rPr lang="en-US" dirty="0">
                <a:solidFill>
                  <a:srgbClr val="FFFFCC"/>
                </a:solidFill>
                <a:latin typeface="Arial" panose="020B0604020202020204" pitchFamily="34" charset="0"/>
                <a:cs typeface="Arial" panose="020B0604020202020204" pitchFamily="34" charset="0"/>
              </a:rPr>
              <a:t>c</a:t>
            </a:r>
            <a:r>
              <a:rPr lang="en-US" dirty="0" smtClean="0">
                <a:solidFill>
                  <a:srgbClr val="FFFFCC"/>
                </a:solidFill>
                <a:latin typeface="Arial" panose="020B0604020202020204" pitchFamily="34" charset="0"/>
                <a:cs typeface="Arial" panose="020B0604020202020204" pitchFamily="34" charset="0"/>
              </a:rPr>
              <a:t>onnection </a:t>
            </a:r>
            <a:r>
              <a:rPr lang="en-US" dirty="0">
                <a:solidFill>
                  <a:srgbClr val="FFFFCC"/>
                </a:solidFill>
                <a:latin typeface="Arial" panose="020B0604020202020204" pitchFamily="34" charset="0"/>
                <a:cs typeface="Arial" panose="020B0604020202020204" pitchFamily="34" charset="0"/>
              </a:rPr>
              <a:t>with o</a:t>
            </a:r>
            <a:r>
              <a:rPr lang="en-US" dirty="0" smtClean="0">
                <a:solidFill>
                  <a:srgbClr val="FFFFCC"/>
                </a:solidFill>
                <a:latin typeface="Arial" panose="020B0604020202020204" pitchFamily="34" charset="0"/>
                <a:cs typeface="Arial" panose="020B0604020202020204" pitchFamily="34" charset="0"/>
              </a:rPr>
              <a:t>thers</a:t>
            </a:r>
          </a:p>
          <a:p>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Hopefulness</a:t>
            </a:r>
          </a:p>
          <a:p>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dirty="0">
              <a:solidFill>
                <a:srgbClr val="FFFFCC"/>
              </a:solidFill>
              <a:latin typeface="Arial" panose="020B0604020202020204" pitchFamily="34" charset="0"/>
              <a:cs typeface="Arial" panose="020B0604020202020204" pitchFamily="34" charset="0"/>
            </a:endParaRPr>
          </a:p>
          <a:p>
            <a:pPr algn="ctr"/>
            <a:r>
              <a:rPr lang="en-US" sz="2400" i="1" dirty="0" smtClean="0">
                <a:solidFill>
                  <a:srgbClr val="FFC000"/>
                </a:solidFill>
                <a:latin typeface="Arial" panose="020B0604020202020204" pitchFamily="34" charset="0"/>
                <a:cs typeface="Arial" panose="020B0604020202020204" pitchFamily="34" charset="0"/>
              </a:rPr>
              <a:t>How might chaplains help with these needs?</a:t>
            </a:r>
            <a:endParaRPr lang="en-US" sz="24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608752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473" y="457200"/>
            <a:ext cx="8077200" cy="5970865"/>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Needs During an Acute Stress Reaction </a:t>
            </a:r>
          </a:p>
          <a:p>
            <a:pPr algn="ctr"/>
            <a:endParaRPr lang="en-US" sz="20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Normalization </a:t>
            </a:r>
            <a:r>
              <a:rPr lang="en-US" dirty="0">
                <a:solidFill>
                  <a:srgbClr val="FFFFCC"/>
                </a:solidFill>
                <a:latin typeface="Arial" panose="020B0604020202020204" pitchFamily="34" charset="0"/>
                <a:cs typeface="Arial" panose="020B0604020202020204" pitchFamily="34" charset="0"/>
              </a:rPr>
              <a:t>(i.e., manageability) of the extraordinary situation</a:t>
            </a: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Calmly name what is happening; </a:t>
            </a:r>
            <a:r>
              <a:rPr lang="en-US" dirty="0">
                <a:solidFill>
                  <a:srgbClr val="FFC000"/>
                </a:solidFill>
                <a:latin typeface="Arial" panose="020B0604020202020204" pitchFamily="34" charset="0"/>
                <a:cs typeface="Arial" panose="020B0604020202020204" pitchFamily="34" charset="0"/>
              </a:rPr>
              <a:t>orient people to </a:t>
            </a:r>
            <a:r>
              <a:rPr lang="en-US" dirty="0" smtClean="0">
                <a:solidFill>
                  <a:srgbClr val="FFC000"/>
                </a:solidFill>
                <a:latin typeface="Arial" panose="020B0604020202020204" pitchFamily="34" charset="0"/>
                <a:cs typeface="Arial" panose="020B0604020202020204" pitchFamily="34" charset="0"/>
              </a:rPr>
              <a:t>processes </a:t>
            </a:r>
            <a:r>
              <a:rPr lang="en-US" dirty="0">
                <a:solidFill>
                  <a:srgbClr val="FFC000"/>
                </a:solidFill>
                <a:latin typeface="Arial" panose="020B0604020202020204" pitchFamily="34" charset="0"/>
                <a:cs typeface="Arial" panose="020B0604020202020204" pitchFamily="34" charset="0"/>
              </a:rPr>
              <a:t>and timing</a:t>
            </a: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Control of events; exertion of purpose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Allow the other to lead as much as feasible; show role of helper/advocate</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Information</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Listen actively; respond to questions; convey information quickly/clearly</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Reduced stimuli (--and reduced pressure for cognitive processing)</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Space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Sense of </a:t>
            </a:r>
            <a:r>
              <a:rPr lang="en-US" dirty="0">
                <a:solidFill>
                  <a:srgbClr val="FFFFCC"/>
                </a:solidFill>
                <a:latin typeface="Arial" panose="020B0604020202020204" pitchFamily="34" charset="0"/>
                <a:cs typeface="Arial" panose="020B0604020202020204" pitchFamily="34" charset="0"/>
              </a:rPr>
              <a:t>c</a:t>
            </a:r>
            <a:r>
              <a:rPr lang="en-US" dirty="0" smtClean="0">
                <a:solidFill>
                  <a:srgbClr val="FFFFCC"/>
                </a:solidFill>
                <a:latin typeface="Arial" panose="020B0604020202020204" pitchFamily="34" charset="0"/>
                <a:cs typeface="Arial" panose="020B0604020202020204" pitchFamily="34" charset="0"/>
              </a:rPr>
              <a:t>onnection </a:t>
            </a:r>
            <a:r>
              <a:rPr lang="en-US" dirty="0">
                <a:solidFill>
                  <a:srgbClr val="FFFFCC"/>
                </a:solidFill>
                <a:latin typeface="Arial" panose="020B0604020202020204" pitchFamily="34" charset="0"/>
                <a:cs typeface="Arial" panose="020B0604020202020204" pitchFamily="34" charset="0"/>
              </a:rPr>
              <a:t>with o</a:t>
            </a:r>
            <a:r>
              <a:rPr lang="en-US" dirty="0" smtClean="0">
                <a:solidFill>
                  <a:srgbClr val="FFFFCC"/>
                </a:solidFill>
                <a:latin typeface="Arial" panose="020B0604020202020204" pitchFamily="34" charset="0"/>
                <a:cs typeface="Arial" panose="020B0604020202020204" pitchFamily="34" charset="0"/>
              </a:rPr>
              <a:t>thers</a:t>
            </a:r>
          </a:p>
          <a:p>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Hopefulness</a:t>
            </a:r>
          </a:p>
          <a:p>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dirty="0">
              <a:solidFill>
                <a:srgbClr val="FFFFCC"/>
              </a:solidFill>
              <a:latin typeface="Arial" panose="020B0604020202020204" pitchFamily="34" charset="0"/>
              <a:cs typeface="Arial" panose="020B0604020202020204" pitchFamily="34" charset="0"/>
            </a:endParaRPr>
          </a:p>
          <a:p>
            <a:pPr algn="ctr"/>
            <a:r>
              <a:rPr lang="en-US" sz="2400" i="1" dirty="0" smtClean="0">
                <a:solidFill>
                  <a:srgbClr val="FFC000"/>
                </a:solidFill>
                <a:latin typeface="Arial" panose="020B0604020202020204" pitchFamily="34" charset="0"/>
                <a:cs typeface="Arial" panose="020B0604020202020204" pitchFamily="34" charset="0"/>
              </a:rPr>
              <a:t>How might chaplains help with these needs?</a:t>
            </a:r>
            <a:endParaRPr lang="en-US" sz="24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227510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473" y="457200"/>
            <a:ext cx="8077200" cy="5970865"/>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Needs During an Acute Stress Reaction </a:t>
            </a:r>
          </a:p>
          <a:p>
            <a:pPr algn="ctr"/>
            <a:endParaRPr lang="en-US" sz="20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Normalization </a:t>
            </a:r>
            <a:r>
              <a:rPr lang="en-US" dirty="0">
                <a:solidFill>
                  <a:srgbClr val="FFFFCC"/>
                </a:solidFill>
                <a:latin typeface="Arial" panose="020B0604020202020204" pitchFamily="34" charset="0"/>
                <a:cs typeface="Arial" panose="020B0604020202020204" pitchFamily="34" charset="0"/>
              </a:rPr>
              <a:t>(i.e., manageability) of the extraordinary situation</a:t>
            </a: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Calmly name what is happening; </a:t>
            </a:r>
            <a:r>
              <a:rPr lang="en-US" dirty="0">
                <a:solidFill>
                  <a:srgbClr val="FFC000"/>
                </a:solidFill>
                <a:latin typeface="Arial" panose="020B0604020202020204" pitchFamily="34" charset="0"/>
                <a:cs typeface="Arial" panose="020B0604020202020204" pitchFamily="34" charset="0"/>
              </a:rPr>
              <a:t>orient people to </a:t>
            </a:r>
            <a:r>
              <a:rPr lang="en-US" dirty="0" smtClean="0">
                <a:solidFill>
                  <a:srgbClr val="FFC000"/>
                </a:solidFill>
                <a:latin typeface="Arial" panose="020B0604020202020204" pitchFamily="34" charset="0"/>
                <a:cs typeface="Arial" panose="020B0604020202020204" pitchFamily="34" charset="0"/>
              </a:rPr>
              <a:t>processes </a:t>
            </a:r>
            <a:r>
              <a:rPr lang="en-US" dirty="0">
                <a:solidFill>
                  <a:srgbClr val="FFC000"/>
                </a:solidFill>
                <a:latin typeface="Arial" panose="020B0604020202020204" pitchFamily="34" charset="0"/>
                <a:cs typeface="Arial" panose="020B0604020202020204" pitchFamily="34" charset="0"/>
              </a:rPr>
              <a:t>and timing</a:t>
            </a: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Control of events; exertion of purpose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Allow the other to lead as much as feasible; show role of helper/advocate</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Information</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Listen actively; respond to questions; convey information quickly/clearly</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Reduced stimuli (--and reduced pressure for cognitive processing)</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Reduce extraneous noise/activity; buffer decision-making pressure</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Space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Sense of </a:t>
            </a:r>
            <a:r>
              <a:rPr lang="en-US" dirty="0">
                <a:solidFill>
                  <a:srgbClr val="FFFFCC"/>
                </a:solidFill>
                <a:latin typeface="Arial" panose="020B0604020202020204" pitchFamily="34" charset="0"/>
                <a:cs typeface="Arial" panose="020B0604020202020204" pitchFamily="34" charset="0"/>
              </a:rPr>
              <a:t>c</a:t>
            </a:r>
            <a:r>
              <a:rPr lang="en-US" dirty="0" smtClean="0">
                <a:solidFill>
                  <a:srgbClr val="FFFFCC"/>
                </a:solidFill>
                <a:latin typeface="Arial" panose="020B0604020202020204" pitchFamily="34" charset="0"/>
                <a:cs typeface="Arial" panose="020B0604020202020204" pitchFamily="34" charset="0"/>
              </a:rPr>
              <a:t>onnection </a:t>
            </a:r>
            <a:r>
              <a:rPr lang="en-US" dirty="0">
                <a:solidFill>
                  <a:srgbClr val="FFFFCC"/>
                </a:solidFill>
                <a:latin typeface="Arial" panose="020B0604020202020204" pitchFamily="34" charset="0"/>
                <a:cs typeface="Arial" panose="020B0604020202020204" pitchFamily="34" charset="0"/>
              </a:rPr>
              <a:t>with o</a:t>
            </a:r>
            <a:r>
              <a:rPr lang="en-US" dirty="0" smtClean="0">
                <a:solidFill>
                  <a:srgbClr val="FFFFCC"/>
                </a:solidFill>
                <a:latin typeface="Arial" panose="020B0604020202020204" pitchFamily="34" charset="0"/>
                <a:cs typeface="Arial" panose="020B0604020202020204" pitchFamily="34" charset="0"/>
              </a:rPr>
              <a:t>thers</a:t>
            </a:r>
          </a:p>
          <a:p>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Hopefulness</a:t>
            </a:r>
          </a:p>
          <a:p>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dirty="0">
              <a:solidFill>
                <a:srgbClr val="FFFFCC"/>
              </a:solidFill>
              <a:latin typeface="Arial" panose="020B0604020202020204" pitchFamily="34" charset="0"/>
              <a:cs typeface="Arial" panose="020B0604020202020204" pitchFamily="34" charset="0"/>
            </a:endParaRPr>
          </a:p>
          <a:p>
            <a:pPr algn="ctr"/>
            <a:r>
              <a:rPr lang="en-US" sz="2400" i="1" dirty="0" smtClean="0">
                <a:solidFill>
                  <a:srgbClr val="FFC000"/>
                </a:solidFill>
                <a:latin typeface="Arial" panose="020B0604020202020204" pitchFamily="34" charset="0"/>
                <a:cs typeface="Arial" panose="020B0604020202020204" pitchFamily="34" charset="0"/>
              </a:rPr>
              <a:t>How might chaplains help with these needs?</a:t>
            </a:r>
            <a:endParaRPr lang="en-US" sz="24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39133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473" y="457200"/>
            <a:ext cx="8077200" cy="5970865"/>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Needs During an Acute Stress Reaction </a:t>
            </a:r>
          </a:p>
          <a:p>
            <a:pPr algn="ctr"/>
            <a:endParaRPr lang="en-US" sz="20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Normalization </a:t>
            </a:r>
            <a:r>
              <a:rPr lang="en-US" dirty="0">
                <a:solidFill>
                  <a:srgbClr val="FFFFCC"/>
                </a:solidFill>
                <a:latin typeface="Arial" panose="020B0604020202020204" pitchFamily="34" charset="0"/>
                <a:cs typeface="Arial" panose="020B0604020202020204" pitchFamily="34" charset="0"/>
              </a:rPr>
              <a:t>(i.e., manageability) of the extraordinary situation</a:t>
            </a: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Calmly name what is happening; </a:t>
            </a:r>
            <a:r>
              <a:rPr lang="en-US" dirty="0">
                <a:solidFill>
                  <a:srgbClr val="FFC000"/>
                </a:solidFill>
                <a:latin typeface="Arial" panose="020B0604020202020204" pitchFamily="34" charset="0"/>
                <a:cs typeface="Arial" panose="020B0604020202020204" pitchFamily="34" charset="0"/>
              </a:rPr>
              <a:t>orient people to </a:t>
            </a:r>
            <a:r>
              <a:rPr lang="en-US" dirty="0" smtClean="0">
                <a:solidFill>
                  <a:srgbClr val="FFC000"/>
                </a:solidFill>
                <a:latin typeface="Arial" panose="020B0604020202020204" pitchFamily="34" charset="0"/>
                <a:cs typeface="Arial" panose="020B0604020202020204" pitchFamily="34" charset="0"/>
              </a:rPr>
              <a:t>processes </a:t>
            </a:r>
            <a:r>
              <a:rPr lang="en-US" dirty="0">
                <a:solidFill>
                  <a:srgbClr val="FFC000"/>
                </a:solidFill>
                <a:latin typeface="Arial" panose="020B0604020202020204" pitchFamily="34" charset="0"/>
                <a:cs typeface="Arial" panose="020B0604020202020204" pitchFamily="34" charset="0"/>
              </a:rPr>
              <a:t>and timing</a:t>
            </a: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Control of events; exertion of purpose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Allow the other to lead as much as feasible; show role of helper/advocate</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Information</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Listen actively; respond to questions; convey information quickly/clearly</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Reduced stimuli (--and reduced pressure for cognitive processing)</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Reduce extraneous noise/activity; buffer decision-making pressure</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Space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Avoid “trapped” space; give “own” space, esp. for emotional expression</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Sense of </a:t>
            </a:r>
            <a:r>
              <a:rPr lang="en-US" dirty="0">
                <a:solidFill>
                  <a:srgbClr val="FFFFCC"/>
                </a:solidFill>
                <a:latin typeface="Arial" panose="020B0604020202020204" pitchFamily="34" charset="0"/>
                <a:cs typeface="Arial" panose="020B0604020202020204" pitchFamily="34" charset="0"/>
              </a:rPr>
              <a:t>c</a:t>
            </a:r>
            <a:r>
              <a:rPr lang="en-US" dirty="0" smtClean="0">
                <a:solidFill>
                  <a:srgbClr val="FFFFCC"/>
                </a:solidFill>
                <a:latin typeface="Arial" panose="020B0604020202020204" pitchFamily="34" charset="0"/>
                <a:cs typeface="Arial" panose="020B0604020202020204" pitchFamily="34" charset="0"/>
              </a:rPr>
              <a:t>onnection </a:t>
            </a:r>
            <a:r>
              <a:rPr lang="en-US" dirty="0">
                <a:solidFill>
                  <a:srgbClr val="FFFFCC"/>
                </a:solidFill>
                <a:latin typeface="Arial" panose="020B0604020202020204" pitchFamily="34" charset="0"/>
                <a:cs typeface="Arial" panose="020B0604020202020204" pitchFamily="34" charset="0"/>
              </a:rPr>
              <a:t>with o</a:t>
            </a:r>
            <a:r>
              <a:rPr lang="en-US" dirty="0" smtClean="0">
                <a:solidFill>
                  <a:srgbClr val="FFFFCC"/>
                </a:solidFill>
                <a:latin typeface="Arial" panose="020B0604020202020204" pitchFamily="34" charset="0"/>
                <a:cs typeface="Arial" panose="020B0604020202020204" pitchFamily="34" charset="0"/>
              </a:rPr>
              <a:t>thers</a:t>
            </a:r>
          </a:p>
          <a:p>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Hopefulness</a:t>
            </a:r>
          </a:p>
          <a:p>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dirty="0">
              <a:solidFill>
                <a:srgbClr val="FFFFCC"/>
              </a:solidFill>
              <a:latin typeface="Arial" panose="020B0604020202020204" pitchFamily="34" charset="0"/>
              <a:cs typeface="Arial" panose="020B0604020202020204" pitchFamily="34" charset="0"/>
            </a:endParaRPr>
          </a:p>
          <a:p>
            <a:pPr algn="ctr"/>
            <a:r>
              <a:rPr lang="en-US" sz="2400" i="1" dirty="0" smtClean="0">
                <a:solidFill>
                  <a:srgbClr val="FFC000"/>
                </a:solidFill>
                <a:latin typeface="Arial" panose="020B0604020202020204" pitchFamily="34" charset="0"/>
                <a:cs typeface="Arial" panose="020B0604020202020204" pitchFamily="34" charset="0"/>
              </a:rPr>
              <a:t>How might chaplains help with these needs?</a:t>
            </a:r>
            <a:endParaRPr lang="en-US" sz="24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44221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473" y="457200"/>
            <a:ext cx="8077200" cy="5970865"/>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Needs During an Acute Stress Reaction </a:t>
            </a:r>
          </a:p>
          <a:p>
            <a:pPr algn="ctr"/>
            <a:endParaRPr lang="en-US" sz="20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Normalization </a:t>
            </a:r>
            <a:r>
              <a:rPr lang="en-US" dirty="0">
                <a:solidFill>
                  <a:srgbClr val="FFFFCC"/>
                </a:solidFill>
                <a:latin typeface="Arial" panose="020B0604020202020204" pitchFamily="34" charset="0"/>
                <a:cs typeface="Arial" panose="020B0604020202020204" pitchFamily="34" charset="0"/>
              </a:rPr>
              <a:t>(i.e., manageability) of the extraordinary situation</a:t>
            </a: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Calmly name what is happening; </a:t>
            </a:r>
            <a:r>
              <a:rPr lang="en-US" dirty="0">
                <a:solidFill>
                  <a:srgbClr val="FFC000"/>
                </a:solidFill>
                <a:latin typeface="Arial" panose="020B0604020202020204" pitchFamily="34" charset="0"/>
                <a:cs typeface="Arial" panose="020B0604020202020204" pitchFamily="34" charset="0"/>
              </a:rPr>
              <a:t>orient people to </a:t>
            </a:r>
            <a:r>
              <a:rPr lang="en-US" dirty="0" smtClean="0">
                <a:solidFill>
                  <a:srgbClr val="FFC000"/>
                </a:solidFill>
                <a:latin typeface="Arial" panose="020B0604020202020204" pitchFamily="34" charset="0"/>
                <a:cs typeface="Arial" panose="020B0604020202020204" pitchFamily="34" charset="0"/>
              </a:rPr>
              <a:t>processes </a:t>
            </a:r>
            <a:r>
              <a:rPr lang="en-US" dirty="0">
                <a:solidFill>
                  <a:srgbClr val="FFC000"/>
                </a:solidFill>
                <a:latin typeface="Arial" panose="020B0604020202020204" pitchFamily="34" charset="0"/>
                <a:cs typeface="Arial" panose="020B0604020202020204" pitchFamily="34" charset="0"/>
              </a:rPr>
              <a:t>and timing</a:t>
            </a: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Control of events; exertion of purpose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Allow the other to lead as much as feasible; show role of helper/advocate</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Information</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Listen actively; respond to questions; convey information quickly/clearly</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Reduced stimuli (--and reduced pressure for cognitive processing)</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Reduce extraneous noise/activity; buffer decision-making pressure</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Space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Avoid “trapped” space; give “own” space, esp. for emotional expression</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Sense of </a:t>
            </a:r>
            <a:r>
              <a:rPr lang="en-US" dirty="0">
                <a:solidFill>
                  <a:srgbClr val="FFFFCC"/>
                </a:solidFill>
                <a:latin typeface="Arial" panose="020B0604020202020204" pitchFamily="34" charset="0"/>
                <a:cs typeface="Arial" panose="020B0604020202020204" pitchFamily="34" charset="0"/>
              </a:rPr>
              <a:t>c</a:t>
            </a:r>
            <a:r>
              <a:rPr lang="en-US" dirty="0" smtClean="0">
                <a:solidFill>
                  <a:srgbClr val="FFFFCC"/>
                </a:solidFill>
                <a:latin typeface="Arial" panose="020B0604020202020204" pitchFamily="34" charset="0"/>
                <a:cs typeface="Arial" panose="020B0604020202020204" pitchFamily="34" charset="0"/>
              </a:rPr>
              <a:t>onnection </a:t>
            </a:r>
            <a:r>
              <a:rPr lang="en-US" dirty="0">
                <a:solidFill>
                  <a:srgbClr val="FFFFCC"/>
                </a:solidFill>
                <a:latin typeface="Arial" panose="020B0604020202020204" pitchFamily="34" charset="0"/>
                <a:cs typeface="Arial" panose="020B0604020202020204" pitchFamily="34" charset="0"/>
              </a:rPr>
              <a:t>with o</a:t>
            </a:r>
            <a:r>
              <a:rPr lang="en-US" dirty="0" smtClean="0">
                <a:solidFill>
                  <a:srgbClr val="FFFFCC"/>
                </a:solidFill>
                <a:latin typeface="Arial" panose="020B0604020202020204" pitchFamily="34" charset="0"/>
                <a:cs typeface="Arial" panose="020B0604020202020204" pitchFamily="34" charset="0"/>
              </a:rPr>
              <a:t>thers</a:t>
            </a: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Use the family’s own support system; facilitate getting people together</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Hopefulness</a:t>
            </a:r>
          </a:p>
          <a:p>
            <a:r>
              <a:rPr lang="en-US" dirty="0" smtClean="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dirty="0">
              <a:solidFill>
                <a:srgbClr val="FFFFCC"/>
              </a:solidFill>
              <a:latin typeface="Arial" panose="020B0604020202020204" pitchFamily="34" charset="0"/>
              <a:cs typeface="Arial" panose="020B0604020202020204" pitchFamily="34" charset="0"/>
            </a:endParaRPr>
          </a:p>
          <a:p>
            <a:pPr algn="ctr"/>
            <a:r>
              <a:rPr lang="en-US" sz="2400" i="1" dirty="0" smtClean="0">
                <a:solidFill>
                  <a:srgbClr val="FFC000"/>
                </a:solidFill>
                <a:latin typeface="Arial" panose="020B0604020202020204" pitchFamily="34" charset="0"/>
                <a:cs typeface="Arial" panose="020B0604020202020204" pitchFamily="34" charset="0"/>
              </a:rPr>
              <a:t>How might chaplains help with these needs?</a:t>
            </a:r>
            <a:endParaRPr lang="en-US" sz="24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9698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473" y="457200"/>
            <a:ext cx="8077200" cy="5970865"/>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Needs During an Acute Stress Reaction </a:t>
            </a:r>
          </a:p>
          <a:p>
            <a:pPr algn="ctr"/>
            <a:endParaRPr lang="en-US" sz="20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Normalization </a:t>
            </a:r>
            <a:r>
              <a:rPr lang="en-US" dirty="0">
                <a:solidFill>
                  <a:srgbClr val="FFFFCC"/>
                </a:solidFill>
                <a:latin typeface="Arial" panose="020B0604020202020204" pitchFamily="34" charset="0"/>
                <a:cs typeface="Arial" panose="020B0604020202020204" pitchFamily="34" charset="0"/>
              </a:rPr>
              <a:t>(i.e., manageability) of the extraordinary situation</a:t>
            </a: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Calmly name what is happening; </a:t>
            </a:r>
            <a:r>
              <a:rPr lang="en-US" dirty="0">
                <a:solidFill>
                  <a:srgbClr val="FFC000"/>
                </a:solidFill>
                <a:latin typeface="Arial" panose="020B0604020202020204" pitchFamily="34" charset="0"/>
                <a:cs typeface="Arial" panose="020B0604020202020204" pitchFamily="34" charset="0"/>
              </a:rPr>
              <a:t>orient people to </a:t>
            </a:r>
            <a:r>
              <a:rPr lang="en-US" dirty="0" smtClean="0">
                <a:solidFill>
                  <a:srgbClr val="FFC000"/>
                </a:solidFill>
                <a:latin typeface="Arial" panose="020B0604020202020204" pitchFamily="34" charset="0"/>
                <a:cs typeface="Arial" panose="020B0604020202020204" pitchFamily="34" charset="0"/>
              </a:rPr>
              <a:t>processes </a:t>
            </a:r>
            <a:r>
              <a:rPr lang="en-US" dirty="0">
                <a:solidFill>
                  <a:srgbClr val="FFC000"/>
                </a:solidFill>
                <a:latin typeface="Arial" panose="020B0604020202020204" pitchFamily="34" charset="0"/>
                <a:cs typeface="Arial" panose="020B0604020202020204" pitchFamily="34" charset="0"/>
              </a:rPr>
              <a:t>and timing</a:t>
            </a: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Control of events; exertion of purpose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Allow the other to lead as much as feasible; show role of helper/advocate</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Information</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Listen actively; respond to questions; convey information quickly/clearly</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Reduced </a:t>
            </a:r>
            <a:r>
              <a:rPr lang="en-US" dirty="0">
                <a:solidFill>
                  <a:srgbClr val="FFFFCC"/>
                </a:solidFill>
                <a:latin typeface="Arial" panose="020B0604020202020204" pitchFamily="34" charset="0"/>
                <a:cs typeface="Arial" panose="020B0604020202020204" pitchFamily="34" charset="0"/>
              </a:rPr>
              <a:t>s</a:t>
            </a:r>
            <a:r>
              <a:rPr lang="en-US" dirty="0" smtClean="0">
                <a:solidFill>
                  <a:srgbClr val="FFFFCC"/>
                </a:solidFill>
                <a:latin typeface="Arial" panose="020B0604020202020204" pitchFamily="34" charset="0"/>
                <a:cs typeface="Arial" panose="020B0604020202020204" pitchFamily="34" charset="0"/>
              </a:rPr>
              <a:t>timuli (--and reduced pressure for cognitive processing)</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Reduce extraneous noise/activity; buffer decision-making pressure</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Space</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Avoid “trapped” space; give “own” space, esp. for emotional expression</a:t>
            </a:r>
          </a:p>
          <a:p>
            <a:endParaRPr lang="en-US" sz="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Sense of </a:t>
            </a:r>
            <a:r>
              <a:rPr lang="en-US" dirty="0">
                <a:solidFill>
                  <a:srgbClr val="FFFFCC"/>
                </a:solidFill>
                <a:latin typeface="Arial" panose="020B0604020202020204" pitchFamily="34" charset="0"/>
                <a:cs typeface="Arial" panose="020B0604020202020204" pitchFamily="34" charset="0"/>
              </a:rPr>
              <a:t>c</a:t>
            </a:r>
            <a:r>
              <a:rPr lang="en-US" dirty="0" smtClean="0">
                <a:solidFill>
                  <a:srgbClr val="FFFFCC"/>
                </a:solidFill>
                <a:latin typeface="Arial" panose="020B0604020202020204" pitchFamily="34" charset="0"/>
                <a:cs typeface="Arial" panose="020B0604020202020204" pitchFamily="34" charset="0"/>
              </a:rPr>
              <a:t>onnection </a:t>
            </a:r>
            <a:r>
              <a:rPr lang="en-US" dirty="0">
                <a:solidFill>
                  <a:srgbClr val="FFFFCC"/>
                </a:solidFill>
                <a:latin typeface="Arial" panose="020B0604020202020204" pitchFamily="34" charset="0"/>
                <a:cs typeface="Arial" panose="020B0604020202020204" pitchFamily="34" charset="0"/>
              </a:rPr>
              <a:t>with o</a:t>
            </a:r>
            <a:r>
              <a:rPr lang="en-US" dirty="0" smtClean="0">
                <a:solidFill>
                  <a:srgbClr val="FFFFCC"/>
                </a:solidFill>
                <a:latin typeface="Arial" panose="020B0604020202020204" pitchFamily="34" charset="0"/>
                <a:cs typeface="Arial" panose="020B0604020202020204" pitchFamily="34" charset="0"/>
              </a:rPr>
              <a:t>thers</a:t>
            </a: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Use the family’s own support system; facilitate getting people together</a:t>
            </a:r>
            <a:endParaRPr lang="en-US" dirty="0">
              <a:solidFill>
                <a:srgbClr val="FFC000"/>
              </a:solidFill>
              <a:latin typeface="Arial" panose="020B0604020202020204" pitchFamily="34" charset="0"/>
              <a:cs typeface="Arial" panose="020B0604020202020204" pitchFamily="34" charset="0"/>
            </a:endParaRPr>
          </a:p>
          <a:p>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Hopefulness</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C000"/>
                </a:solidFill>
                <a:latin typeface="Arial" panose="020B0604020202020204" pitchFamily="34" charset="0"/>
                <a:cs typeface="Arial" panose="020B0604020202020204" pitchFamily="34" charset="0"/>
              </a:rPr>
              <a:t>- Be attentive to “brittle” hope (i.e., </a:t>
            </a:r>
            <a:r>
              <a:rPr lang="en-US" i="1" dirty="0" smtClean="0">
                <a:solidFill>
                  <a:srgbClr val="FFC000"/>
                </a:solidFill>
                <a:latin typeface="Arial" panose="020B0604020202020204" pitchFamily="34" charset="0"/>
                <a:cs typeface="Arial" panose="020B0604020202020204" pitchFamily="34" charset="0"/>
              </a:rPr>
              <a:t>wishing for highly specific things</a:t>
            </a:r>
            <a:r>
              <a:rPr lang="en-US" dirty="0" smtClean="0">
                <a:solidFill>
                  <a:srgbClr val="FFC000"/>
                </a:solidFill>
                <a:latin typeface="Arial" panose="020B0604020202020204" pitchFamily="34" charset="0"/>
                <a:cs typeface="Arial" panose="020B0604020202020204" pitchFamily="34" charset="0"/>
              </a:rPr>
              <a:t>)</a:t>
            </a:r>
          </a:p>
          <a:p>
            <a:endParaRPr lang="en-US" dirty="0">
              <a:solidFill>
                <a:srgbClr val="FFFFCC"/>
              </a:solidFill>
              <a:latin typeface="Arial" panose="020B0604020202020204" pitchFamily="34" charset="0"/>
              <a:cs typeface="Arial" panose="020B0604020202020204" pitchFamily="34" charset="0"/>
            </a:endParaRPr>
          </a:p>
          <a:p>
            <a:pPr algn="ctr"/>
            <a:r>
              <a:rPr lang="en-US" sz="2400" i="1" dirty="0" smtClean="0">
                <a:solidFill>
                  <a:srgbClr val="FFC000"/>
                </a:solidFill>
                <a:latin typeface="Arial" panose="020B0604020202020204" pitchFamily="34" charset="0"/>
                <a:cs typeface="Arial" panose="020B0604020202020204" pitchFamily="34" charset="0"/>
              </a:rPr>
              <a:t>How might chaplains help with these needs?</a:t>
            </a:r>
            <a:endParaRPr lang="en-US" sz="2400" i="1" dirty="0">
              <a:solidFill>
                <a:srgbClr val="FFC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81641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457200"/>
            <a:ext cx="7620000" cy="4924425"/>
          </a:xfrm>
          <a:prstGeom prst="rect">
            <a:avLst/>
          </a:prstGeom>
          <a:noFill/>
        </p:spPr>
        <p:txBody>
          <a:bodyPr wrap="square" rtlCol="0">
            <a:spAutoFit/>
          </a:bodyPr>
          <a:lstStyle/>
          <a:p>
            <a:pPr algn="ct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S.O.L.E.R.: A Strategy for Presence</a:t>
            </a:r>
          </a:p>
          <a:p>
            <a:pPr algn="ctr"/>
            <a:endParaRPr lang="en-US" sz="2800" dirty="0" smtClean="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Originally proposed by psychologist Gerard Egan as a way to “make </a:t>
            </a:r>
            <a:r>
              <a:rPr lang="en-US" dirty="0">
                <a:solidFill>
                  <a:srgbClr val="FFFFCC"/>
                </a:solidFill>
                <a:latin typeface="Arial" panose="020B0604020202020204" pitchFamily="34" charset="0"/>
                <a:cs typeface="Arial" panose="020B0604020202020204" pitchFamily="34" charset="0"/>
              </a:rPr>
              <a:t>sure you are physically present to a </a:t>
            </a:r>
            <a:r>
              <a:rPr lang="en-US" dirty="0" smtClean="0">
                <a:solidFill>
                  <a:srgbClr val="FFFFCC"/>
                </a:solidFill>
                <a:latin typeface="Arial" panose="020B0604020202020204" pitchFamily="34" charset="0"/>
                <a:cs typeface="Arial" panose="020B0604020202020204" pitchFamily="34" charset="0"/>
              </a:rPr>
              <a:t>client,” the </a:t>
            </a:r>
            <a:r>
              <a:rPr lang="en-US" dirty="0" err="1" smtClean="0">
                <a:solidFill>
                  <a:srgbClr val="FFFFCC"/>
                </a:solidFill>
                <a:latin typeface="Arial" panose="020B0604020202020204" pitchFamily="34" charset="0"/>
                <a:cs typeface="Arial" panose="020B0604020202020204" pitchFamily="34" charset="0"/>
              </a:rPr>
              <a:t>S.O.L.E.R</a:t>
            </a:r>
            <a:r>
              <a:rPr lang="en-US" dirty="0" smtClean="0">
                <a:solidFill>
                  <a:srgbClr val="FFFFCC"/>
                </a:solidFill>
                <a:latin typeface="Arial" panose="020B0604020202020204" pitchFamily="34" charset="0"/>
                <a:cs typeface="Arial" panose="020B0604020202020204" pitchFamily="34" charset="0"/>
              </a:rPr>
              <a:t>. strategy has been widely adopted by emergency responders and crisis counselors. </a:t>
            </a:r>
          </a:p>
          <a:p>
            <a:endParaRPr lang="en-US"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sz="2400" b="1" dirty="0" smtClean="0">
                <a:solidFill>
                  <a:srgbClr val="FFC000"/>
                </a:solidFill>
                <a:latin typeface="Arial" panose="020B0604020202020204" pitchFamily="34" charset="0"/>
                <a:cs typeface="Arial" panose="020B0604020202020204" pitchFamily="34" charset="0"/>
              </a:rPr>
              <a:t>S</a:t>
            </a:r>
            <a:r>
              <a:rPr lang="en-US" dirty="0" smtClean="0">
                <a:solidFill>
                  <a:srgbClr val="FFFFCC"/>
                </a:solidFill>
                <a:latin typeface="Arial" panose="020B0604020202020204" pitchFamily="34" charset="0"/>
                <a:cs typeface="Arial" panose="020B0604020202020204" pitchFamily="34" charset="0"/>
              </a:rPr>
              <a:t>:  </a:t>
            </a:r>
            <a:r>
              <a:rPr lang="en-US" u="sng" dirty="0" smtClean="0">
                <a:solidFill>
                  <a:srgbClr val="FFFFCC"/>
                </a:solidFill>
                <a:uFill>
                  <a:solidFill>
                    <a:srgbClr val="FFC000"/>
                  </a:solidFill>
                </a:uFill>
                <a:latin typeface="Arial" panose="020B0604020202020204" pitchFamily="34" charset="0"/>
                <a:cs typeface="Arial" panose="020B0604020202020204" pitchFamily="34" charset="0"/>
              </a:rPr>
              <a:t>sit</a:t>
            </a:r>
            <a:r>
              <a:rPr lang="en-US" dirty="0" smtClean="0">
                <a:solidFill>
                  <a:srgbClr val="FFFFCC"/>
                </a:solidFill>
                <a:latin typeface="Arial" panose="020B0604020202020204" pitchFamily="34" charset="0"/>
                <a:cs typeface="Arial" panose="020B0604020202020204" pitchFamily="34" charset="0"/>
              </a:rPr>
              <a:t> facing the person --at an angle may be preferred  </a:t>
            </a:r>
          </a:p>
          <a:p>
            <a:endParaRPr lang="en-US"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sz="2400" b="1" dirty="0" smtClean="0">
                <a:solidFill>
                  <a:srgbClr val="FFC000"/>
                </a:solidFill>
                <a:latin typeface="Arial" panose="020B0604020202020204" pitchFamily="34" charset="0"/>
                <a:cs typeface="Arial" panose="020B0604020202020204" pitchFamily="34" charset="0"/>
              </a:rPr>
              <a:t>O</a:t>
            </a:r>
            <a:r>
              <a:rPr lang="en-US" dirty="0" smtClean="0">
                <a:solidFill>
                  <a:srgbClr val="FFFFCC"/>
                </a:solidFill>
                <a:latin typeface="Arial" panose="020B0604020202020204" pitchFamily="34" charset="0"/>
                <a:cs typeface="Arial" panose="020B0604020202020204" pitchFamily="34" charset="0"/>
              </a:rPr>
              <a:t>:  have an </a:t>
            </a:r>
            <a:r>
              <a:rPr lang="en-US" u="sng" dirty="0" smtClean="0">
                <a:solidFill>
                  <a:srgbClr val="FFFFCC"/>
                </a:solidFill>
                <a:uFill>
                  <a:solidFill>
                    <a:srgbClr val="FFC000"/>
                  </a:solidFill>
                </a:uFill>
                <a:latin typeface="Arial" panose="020B0604020202020204" pitchFamily="34" charset="0"/>
                <a:cs typeface="Arial" panose="020B0604020202020204" pitchFamily="34" charset="0"/>
              </a:rPr>
              <a:t>open</a:t>
            </a:r>
            <a:r>
              <a:rPr lang="en-US" dirty="0" smtClean="0">
                <a:solidFill>
                  <a:srgbClr val="FFFFCC"/>
                </a:solidFill>
                <a:latin typeface="Arial" panose="020B0604020202020204" pitchFamily="34" charset="0"/>
                <a:cs typeface="Arial" panose="020B0604020202020204" pitchFamily="34" charset="0"/>
              </a:rPr>
              <a:t> posture (with no crossed arms or legs)</a:t>
            </a:r>
          </a:p>
          <a:p>
            <a:endParaRPr lang="en-US"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sz="2400" b="1" dirty="0" smtClean="0">
                <a:solidFill>
                  <a:srgbClr val="FFC000"/>
                </a:solidFill>
                <a:latin typeface="Arial" panose="020B0604020202020204" pitchFamily="34" charset="0"/>
                <a:cs typeface="Arial" panose="020B0604020202020204" pitchFamily="34" charset="0"/>
              </a:rPr>
              <a:t>L</a:t>
            </a:r>
            <a:r>
              <a:rPr lang="en-US" dirty="0" smtClean="0">
                <a:solidFill>
                  <a:srgbClr val="FFFFCC"/>
                </a:solidFill>
                <a:latin typeface="Arial" panose="020B0604020202020204" pitchFamily="34" charset="0"/>
                <a:cs typeface="Arial" panose="020B0604020202020204" pitchFamily="34" charset="0"/>
              </a:rPr>
              <a:t>:  slightly </a:t>
            </a:r>
            <a:r>
              <a:rPr lang="en-US" u="sng" dirty="0" smtClean="0">
                <a:solidFill>
                  <a:srgbClr val="FFFFCC"/>
                </a:solidFill>
                <a:uFill>
                  <a:solidFill>
                    <a:srgbClr val="FFC000"/>
                  </a:solidFill>
                </a:uFill>
                <a:latin typeface="Arial" panose="020B0604020202020204" pitchFamily="34" charset="0"/>
                <a:cs typeface="Arial" panose="020B0604020202020204" pitchFamily="34" charset="0"/>
              </a:rPr>
              <a:t>lean</a:t>
            </a:r>
            <a:r>
              <a:rPr lang="en-US" dirty="0" smtClean="0">
                <a:solidFill>
                  <a:srgbClr val="FFFFCC"/>
                </a:solidFill>
                <a:latin typeface="Arial" panose="020B0604020202020204" pitchFamily="34" charset="0"/>
                <a:cs typeface="Arial" panose="020B0604020202020204" pitchFamily="34" charset="0"/>
              </a:rPr>
              <a:t> in toward the person (though not aggressively) </a:t>
            </a:r>
          </a:p>
          <a:p>
            <a:endParaRPr lang="en-US"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sz="2400" b="1" dirty="0" smtClean="0">
                <a:solidFill>
                  <a:srgbClr val="FFC000"/>
                </a:solidFill>
                <a:latin typeface="Arial" panose="020B0604020202020204" pitchFamily="34" charset="0"/>
                <a:cs typeface="Arial" panose="020B0604020202020204" pitchFamily="34" charset="0"/>
              </a:rPr>
              <a:t>E</a:t>
            </a:r>
            <a:r>
              <a:rPr lang="en-US" dirty="0" smtClean="0">
                <a:solidFill>
                  <a:srgbClr val="FFFFCC"/>
                </a:solidFill>
                <a:latin typeface="Arial" panose="020B0604020202020204" pitchFamily="34" charset="0"/>
                <a:cs typeface="Arial" panose="020B0604020202020204" pitchFamily="34" charset="0"/>
              </a:rPr>
              <a:t>:  make </a:t>
            </a:r>
            <a:r>
              <a:rPr lang="en-US" u="sng" dirty="0" smtClean="0">
                <a:solidFill>
                  <a:srgbClr val="FFFFCC"/>
                </a:solidFill>
                <a:uFill>
                  <a:solidFill>
                    <a:srgbClr val="FFC000"/>
                  </a:solidFill>
                </a:uFill>
                <a:latin typeface="Arial" panose="020B0604020202020204" pitchFamily="34" charset="0"/>
                <a:cs typeface="Arial" panose="020B0604020202020204" pitchFamily="34" charset="0"/>
              </a:rPr>
              <a:t>eye</a:t>
            </a:r>
            <a:r>
              <a:rPr lang="en-US" dirty="0" smtClean="0">
                <a:solidFill>
                  <a:srgbClr val="FFFFCC"/>
                </a:solidFill>
                <a:latin typeface="Arial" panose="020B0604020202020204" pitchFamily="34" charset="0"/>
                <a:cs typeface="Arial" panose="020B0604020202020204" pitchFamily="34" charset="0"/>
              </a:rPr>
              <a:t> contact (where this is not culturally contraindicated)</a:t>
            </a:r>
          </a:p>
          <a:p>
            <a:endParaRPr lang="en-US"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sz="2400" b="1" dirty="0" smtClean="0">
                <a:solidFill>
                  <a:srgbClr val="FFC000"/>
                </a:solidFill>
                <a:latin typeface="Arial" panose="020B0604020202020204" pitchFamily="34" charset="0"/>
                <a:cs typeface="Arial" panose="020B0604020202020204" pitchFamily="34" charset="0"/>
              </a:rPr>
              <a:t>R</a:t>
            </a:r>
            <a:r>
              <a:rPr lang="en-US" dirty="0" smtClean="0">
                <a:solidFill>
                  <a:srgbClr val="FFFFCC"/>
                </a:solidFill>
                <a:latin typeface="Arial" panose="020B0604020202020204" pitchFamily="34" charset="0"/>
                <a:cs typeface="Arial" panose="020B0604020202020204" pitchFamily="34" charset="0"/>
              </a:rPr>
              <a:t>:  be </a:t>
            </a:r>
            <a:r>
              <a:rPr lang="en-US" u="sng" dirty="0" smtClean="0">
                <a:solidFill>
                  <a:srgbClr val="FFFFCC"/>
                </a:solidFill>
                <a:uFill>
                  <a:solidFill>
                    <a:srgbClr val="FFC000"/>
                  </a:solidFill>
                </a:uFill>
                <a:latin typeface="Arial" panose="020B0604020202020204" pitchFamily="34" charset="0"/>
                <a:cs typeface="Arial" panose="020B0604020202020204" pitchFamily="34" charset="0"/>
              </a:rPr>
              <a:t>relaxed</a:t>
            </a:r>
            <a:r>
              <a:rPr lang="en-US" dirty="0" smtClean="0">
                <a:solidFill>
                  <a:srgbClr val="FFFFCC"/>
                </a:solidFill>
                <a:latin typeface="Arial" panose="020B0604020202020204" pitchFamily="34" charset="0"/>
                <a:cs typeface="Arial" panose="020B0604020202020204" pitchFamily="34" charset="0"/>
              </a:rPr>
              <a:t>, non-anxious </a:t>
            </a:r>
            <a:endParaRPr lang="en-US" dirty="0">
              <a:solidFill>
                <a:srgbClr val="FFFFCC"/>
              </a:solidFill>
              <a:latin typeface="Arial" panose="020B0604020202020204" pitchFamily="34" charset="0"/>
              <a:cs typeface="Arial" panose="020B0604020202020204" pitchFamily="34" charset="0"/>
            </a:endParaRPr>
          </a:p>
        </p:txBody>
      </p:sp>
      <p:sp>
        <p:nvSpPr>
          <p:cNvPr id="2" name="TextBox 1"/>
          <p:cNvSpPr txBox="1"/>
          <p:nvPr/>
        </p:nvSpPr>
        <p:spPr>
          <a:xfrm>
            <a:off x="4419600" y="5611091"/>
            <a:ext cx="3962400" cy="646331"/>
          </a:xfrm>
          <a:prstGeom prst="rect">
            <a:avLst/>
          </a:prstGeom>
          <a:noFill/>
        </p:spPr>
        <p:txBody>
          <a:bodyPr wrap="square" rtlCol="0">
            <a:spAutoFit/>
          </a:bodyPr>
          <a:lstStyle/>
          <a:p>
            <a:pPr algn="just"/>
            <a:r>
              <a:rPr lang="en-US" sz="1200" dirty="0" smtClean="0">
                <a:solidFill>
                  <a:srgbClr val="FFFFCC"/>
                </a:solidFill>
              </a:rPr>
              <a:t>See: </a:t>
            </a:r>
            <a:r>
              <a:rPr lang="en-US" sz="1200" dirty="0" err="1" smtClean="0">
                <a:solidFill>
                  <a:srgbClr val="FFFFCC"/>
                </a:solidFill>
              </a:rPr>
              <a:t>Stickley</a:t>
            </a:r>
            <a:r>
              <a:rPr lang="en-US" sz="1200" dirty="0">
                <a:solidFill>
                  <a:srgbClr val="FFFFCC"/>
                </a:solidFill>
              </a:rPr>
              <a:t>, T., “From </a:t>
            </a:r>
            <a:r>
              <a:rPr lang="en-US" sz="1200" dirty="0" err="1">
                <a:solidFill>
                  <a:srgbClr val="FFFFCC"/>
                </a:solidFill>
              </a:rPr>
              <a:t>SOLER</a:t>
            </a:r>
            <a:r>
              <a:rPr lang="en-US" sz="1200" dirty="0">
                <a:solidFill>
                  <a:srgbClr val="FFFFCC"/>
                </a:solidFill>
              </a:rPr>
              <a:t> to SURETY for effective non-verbal communication,” </a:t>
            </a:r>
            <a:r>
              <a:rPr lang="en-US" sz="1200" i="1" dirty="0">
                <a:solidFill>
                  <a:srgbClr val="FFFFCC"/>
                </a:solidFill>
              </a:rPr>
              <a:t>Nurse Education in Practice </a:t>
            </a:r>
            <a:r>
              <a:rPr lang="en-US" sz="1200" dirty="0">
                <a:solidFill>
                  <a:srgbClr val="FFFFCC"/>
                </a:solidFill>
              </a:rPr>
              <a:t>11, no. 6 (Nov 2011): </a:t>
            </a:r>
            <a:r>
              <a:rPr lang="en-US" sz="1200" dirty="0" smtClean="0">
                <a:solidFill>
                  <a:srgbClr val="FFFFCC"/>
                </a:solidFill>
              </a:rPr>
              <a:t>395-398; </a:t>
            </a:r>
            <a:r>
              <a:rPr lang="en-US" sz="1200" dirty="0">
                <a:solidFill>
                  <a:srgbClr val="FFFFCC"/>
                </a:solidFill>
              </a:rPr>
              <a:t>and Egan, G., </a:t>
            </a:r>
            <a:r>
              <a:rPr lang="en-US" sz="1200" i="1" dirty="0">
                <a:solidFill>
                  <a:srgbClr val="FFFFCC"/>
                </a:solidFill>
              </a:rPr>
              <a:t>The Skilled </a:t>
            </a:r>
            <a:r>
              <a:rPr lang="en-US" sz="1200" i="1" dirty="0" smtClean="0">
                <a:solidFill>
                  <a:srgbClr val="FFFFCC"/>
                </a:solidFill>
              </a:rPr>
              <a:t>Helper, </a:t>
            </a:r>
            <a:r>
              <a:rPr lang="en-US" sz="1200" dirty="0" smtClean="0">
                <a:solidFill>
                  <a:srgbClr val="FFFFCC"/>
                </a:solidFill>
              </a:rPr>
              <a:t>1975.  </a:t>
            </a:r>
            <a:endParaRPr lang="en-US" sz="1200" dirty="0">
              <a:solidFill>
                <a:srgbClr val="FFFFCC"/>
              </a:solidFill>
            </a:endParaRPr>
          </a:p>
        </p:txBody>
      </p:sp>
    </p:spTree>
    <p:extLst>
      <p:ext uri="{BB962C8B-B14F-4D97-AF65-F5344CB8AC3E}">
        <p14:creationId xmlns:p14="http://schemas.microsoft.com/office/powerpoint/2010/main" val="46229428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600200"/>
            <a:ext cx="7162800" cy="3477875"/>
          </a:xfrm>
          <a:prstGeom prst="rect">
            <a:avLst/>
          </a:prstGeom>
          <a:noFill/>
        </p:spPr>
        <p:txBody>
          <a:bodyPr wrap="square" rtlCol="0">
            <a:spAutoFit/>
          </a:bodyPr>
          <a:lstStyle/>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This presentation will focus on working with patients and families at a hospital after a significant blunt or penetrating injury (for example: falls, gunshot or stab wounds, assaults, motor vehicle collisions and pedestrian impacts) or a burn injury.  </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Such trauma patients tend to be initially unavailable to a chaplain, because they are involved in medical assessment/treatment or are unconscious or incoherent. Therefore, chaplains often work first with families who have only just learned of the injury. </a:t>
            </a:r>
          </a:p>
          <a:p>
            <a:endParaRPr lang="en-US" dirty="0" smtClean="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9113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90600" y="1676400"/>
            <a:ext cx="7162800" cy="3108543"/>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are the dynamics around physical touch? </a:t>
            </a:r>
          </a:p>
          <a:p>
            <a:pPr algn="ctr"/>
            <a:endParaRPr lang="en-US" sz="2000" dirty="0" smtClean="0">
              <a:solidFill>
                <a:srgbClr val="FFFFCC"/>
              </a:solidFill>
              <a:latin typeface="Arial" panose="020B0604020202020204" pitchFamily="34" charset="0"/>
              <a:cs typeface="Arial" panose="020B0604020202020204" pitchFamily="34" charset="0"/>
            </a:endParaRPr>
          </a:p>
          <a:p>
            <a:pPr algn="ctr"/>
            <a:endParaRPr lang="en-US" sz="2000" dirty="0">
              <a:solidFill>
                <a:srgbClr val="FFFFCC"/>
              </a:solidFill>
              <a:latin typeface="Arial" panose="020B0604020202020204" pitchFamily="34" charset="0"/>
              <a:cs typeface="Arial" panose="020B0604020202020204" pitchFamily="34" charset="0"/>
            </a:endParaRPr>
          </a:p>
          <a:p>
            <a:pPr algn="just"/>
            <a:r>
              <a:rPr lang="en-US" sz="1700" dirty="0">
                <a:solidFill>
                  <a:srgbClr val="FFFFCC"/>
                </a:solidFill>
                <a:latin typeface="Arial" panose="020B0604020202020204" pitchFamily="34" charset="0"/>
                <a:cs typeface="Arial" panose="020B0604020202020204" pitchFamily="34" charset="0"/>
              </a:rPr>
              <a:t>In addition to normal cultural and interpersonal dynamics, </a:t>
            </a:r>
            <a:r>
              <a:rPr lang="en-US" sz="1700" dirty="0" smtClean="0">
                <a:solidFill>
                  <a:srgbClr val="FFFFCC"/>
                </a:solidFill>
                <a:latin typeface="Arial" panose="020B0604020202020204" pitchFamily="34" charset="0"/>
                <a:cs typeface="Arial" panose="020B0604020202020204" pitchFamily="34" charset="0"/>
              </a:rPr>
              <a:t>a chaplain’s touch </a:t>
            </a:r>
            <a:r>
              <a:rPr lang="en-US" sz="1700" dirty="0">
                <a:solidFill>
                  <a:srgbClr val="FFFFCC"/>
                </a:solidFill>
                <a:latin typeface="Arial" panose="020B0604020202020204" pitchFamily="34" charset="0"/>
                <a:cs typeface="Arial" panose="020B0604020202020204" pitchFamily="34" charset="0"/>
              </a:rPr>
              <a:t>during an acute stress reaction </a:t>
            </a:r>
            <a:r>
              <a:rPr lang="en-US" sz="1700" dirty="0" smtClean="0">
                <a:solidFill>
                  <a:srgbClr val="FFFFCC"/>
                </a:solidFill>
                <a:latin typeface="Arial" panose="020B0604020202020204" pitchFamily="34" charset="0"/>
                <a:cs typeface="Arial" panose="020B0604020202020204" pitchFamily="34" charset="0"/>
              </a:rPr>
              <a:t>could potentially play </a:t>
            </a:r>
            <a:r>
              <a:rPr lang="en-US" sz="1700" dirty="0">
                <a:solidFill>
                  <a:srgbClr val="FFFFCC"/>
                </a:solidFill>
                <a:latin typeface="Arial" panose="020B0604020202020204" pitchFamily="34" charset="0"/>
                <a:cs typeface="Arial" panose="020B0604020202020204" pitchFamily="34" charset="0"/>
              </a:rPr>
              <a:t>into a person’s heightened sense of </a:t>
            </a:r>
            <a:r>
              <a:rPr lang="en-US" sz="1700" i="1" dirty="0">
                <a:solidFill>
                  <a:srgbClr val="FFFFCC"/>
                </a:solidFill>
                <a:latin typeface="Arial" panose="020B0604020202020204" pitchFamily="34" charset="0"/>
                <a:cs typeface="Arial" panose="020B0604020202020204" pitchFamily="34" charset="0"/>
              </a:rPr>
              <a:t>threat</a:t>
            </a:r>
            <a:r>
              <a:rPr lang="en-US" sz="1700" dirty="0">
                <a:solidFill>
                  <a:srgbClr val="FFFFCC"/>
                </a:solidFill>
                <a:latin typeface="Arial" panose="020B0604020202020204" pitchFamily="34" charset="0"/>
                <a:cs typeface="Arial" panose="020B0604020202020204" pitchFamily="34" charset="0"/>
              </a:rPr>
              <a:t>. In the context of a </a:t>
            </a:r>
            <a:r>
              <a:rPr lang="en-US" sz="1700" i="1" dirty="0">
                <a:solidFill>
                  <a:srgbClr val="FFFFCC"/>
                </a:solidFill>
                <a:latin typeface="Arial" panose="020B0604020202020204" pitchFamily="34" charset="0"/>
                <a:cs typeface="Arial" panose="020B0604020202020204" pitchFamily="34" charset="0"/>
              </a:rPr>
              <a:t>family</a:t>
            </a:r>
            <a:r>
              <a:rPr lang="en-US" sz="1700" dirty="0">
                <a:solidFill>
                  <a:srgbClr val="FFFFCC"/>
                </a:solidFill>
                <a:latin typeface="Arial" panose="020B0604020202020204" pitchFamily="34" charset="0"/>
                <a:cs typeface="Arial" panose="020B0604020202020204" pitchFamily="34" charset="0"/>
              </a:rPr>
              <a:t> </a:t>
            </a:r>
            <a:r>
              <a:rPr lang="en-US" sz="1700" i="1" dirty="0">
                <a:solidFill>
                  <a:srgbClr val="FFFFCC"/>
                </a:solidFill>
                <a:latin typeface="Arial" panose="020B0604020202020204" pitchFamily="34" charset="0"/>
                <a:cs typeface="Arial" panose="020B0604020202020204" pitchFamily="34" charset="0"/>
              </a:rPr>
              <a:t>system</a:t>
            </a:r>
            <a:r>
              <a:rPr lang="en-US" sz="1700" dirty="0">
                <a:solidFill>
                  <a:srgbClr val="FFFFCC"/>
                </a:solidFill>
                <a:latin typeface="Arial" panose="020B0604020202020204" pitchFamily="34" charset="0"/>
                <a:cs typeface="Arial" panose="020B0604020202020204" pitchFamily="34" charset="0"/>
              </a:rPr>
              <a:t>, some people may </a:t>
            </a:r>
            <a:r>
              <a:rPr lang="en-US" sz="1700" dirty="0" smtClean="0">
                <a:solidFill>
                  <a:srgbClr val="FFFFCC"/>
                </a:solidFill>
                <a:latin typeface="Arial" panose="020B0604020202020204" pitchFamily="34" charset="0"/>
                <a:cs typeface="Arial" panose="020B0604020202020204" pitchFamily="34" charset="0"/>
              </a:rPr>
              <a:t>even see a chaplain’s </a:t>
            </a:r>
            <a:r>
              <a:rPr lang="en-US" sz="1700" dirty="0">
                <a:solidFill>
                  <a:srgbClr val="FFFFCC"/>
                </a:solidFill>
                <a:latin typeface="Arial" panose="020B0604020202020204" pitchFamily="34" charset="0"/>
                <a:cs typeface="Arial" panose="020B0604020202020204" pitchFamily="34" charset="0"/>
              </a:rPr>
              <a:t>touch of another family </a:t>
            </a:r>
            <a:r>
              <a:rPr lang="en-US" sz="1700" dirty="0" smtClean="0">
                <a:solidFill>
                  <a:srgbClr val="FFFFCC"/>
                </a:solidFill>
                <a:latin typeface="Arial" panose="020B0604020202020204" pitchFamily="34" charset="0"/>
                <a:cs typeface="Arial" panose="020B0604020202020204" pitchFamily="34" charset="0"/>
              </a:rPr>
              <a:t>member</a:t>
            </a:r>
            <a:r>
              <a:rPr lang="en-US" sz="1700" dirty="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as threatening to family roles. </a:t>
            </a:r>
            <a:r>
              <a:rPr lang="en-US" sz="1700" dirty="0">
                <a:solidFill>
                  <a:srgbClr val="FFFFCC"/>
                </a:solidFill>
                <a:latin typeface="Arial" panose="020B0604020202020204" pitchFamily="34" charset="0"/>
                <a:cs typeface="Arial" panose="020B0604020202020204" pitchFamily="34" charset="0"/>
              </a:rPr>
              <a:t>Chaplains should try to utilize the immediate support resources within a family system as much as possible -- e.g., family members’ roles for caretaking of </a:t>
            </a:r>
            <a:r>
              <a:rPr lang="en-US" sz="1700" dirty="0" smtClean="0">
                <a:solidFill>
                  <a:srgbClr val="FFFFCC"/>
                </a:solidFill>
                <a:latin typeface="Arial" panose="020B0604020202020204" pitchFamily="34" charset="0"/>
                <a:cs typeface="Arial" panose="020B0604020202020204" pitchFamily="34" charset="0"/>
              </a:rPr>
              <a:t>others </a:t>
            </a:r>
            <a:r>
              <a:rPr lang="en-US" sz="1700" dirty="0">
                <a:solidFill>
                  <a:srgbClr val="FFFFCC"/>
                </a:solidFill>
                <a:latin typeface="Arial" panose="020B0604020202020204" pitchFamily="34" charset="0"/>
                <a:cs typeface="Arial" panose="020B0604020202020204" pitchFamily="34" charset="0"/>
              </a:rPr>
              <a:t>-- and consider taking cues from family leaders regarding physical touch. </a:t>
            </a:r>
          </a:p>
        </p:txBody>
      </p:sp>
    </p:spTree>
    <p:extLst>
      <p:ext uri="{BB962C8B-B14F-4D97-AF65-F5344CB8AC3E}">
        <p14:creationId xmlns:p14="http://schemas.microsoft.com/office/powerpoint/2010/main" val="297504880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838200"/>
            <a:ext cx="6324600" cy="5078313"/>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Working with/through the family’s </a:t>
            </a:r>
            <a:r>
              <a:rPr lang="en-US" sz="2000" b="1" i="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own</a:t>
            </a: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en-US" sz="2000" b="1" i="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system </a:t>
            </a: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for order and care:</a:t>
            </a:r>
          </a:p>
          <a:p>
            <a:pPr algn="ctr"/>
            <a:endParaRPr lang="en-US" sz="800" dirty="0" smtClean="0">
              <a:solidFill>
                <a:srgbClr val="FFFFCC"/>
              </a:solidFill>
              <a:latin typeface="Arial" panose="020B0604020202020204" pitchFamily="34" charset="0"/>
              <a:cs typeface="Arial" panose="020B0604020202020204" pitchFamily="34" charset="0"/>
            </a:endParaRPr>
          </a:p>
          <a:p>
            <a:pPr algn="ctr"/>
            <a:endParaRPr lang="en-US" sz="800" dirty="0">
              <a:solidFill>
                <a:srgbClr val="FFFFCC"/>
              </a:solidFill>
              <a:latin typeface="Arial" panose="020B0604020202020204" pitchFamily="34" charset="0"/>
              <a:cs typeface="Arial" panose="020B0604020202020204" pitchFamily="34" charset="0"/>
            </a:endParaRPr>
          </a:p>
          <a:p>
            <a:pPr algn="ctr"/>
            <a:endParaRPr lang="en-US" sz="800" dirty="0" smtClean="0">
              <a:solidFill>
                <a:srgbClr val="FFFFCC"/>
              </a:solidFill>
              <a:latin typeface="Arial" panose="020B0604020202020204" pitchFamily="34" charset="0"/>
              <a:cs typeface="Arial" panose="020B0604020202020204" pitchFamily="34" charset="0"/>
            </a:endParaRPr>
          </a:p>
          <a:p>
            <a:pPr algn="ctr"/>
            <a:endParaRPr lang="en-US" sz="8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Identify key family </a:t>
            </a:r>
            <a:r>
              <a:rPr lang="en-US" i="1" dirty="0" smtClean="0">
                <a:solidFill>
                  <a:srgbClr val="FFFFCC"/>
                </a:solidFill>
                <a:latin typeface="Arial" panose="020B0604020202020204" pitchFamily="34" charset="0"/>
                <a:cs typeface="Arial" panose="020B0604020202020204" pitchFamily="34" charset="0"/>
              </a:rPr>
              <a:t>authorities</a:t>
            </a:r>
            <a:r>
              <a:rPr lang="en-US" dirty="0" smtClean="0">
                <a:solidFill>
                  <a:srgbClr val="FFFFCC"/>
                </a:solidFill>
                <a:latin typeface="Arial" panose="020B0604020202020204" pitchFamily="34" charset="0"/>
                <a:cs typeface="Arial" panose="020B0604020202020204" pitchFamily="34" charset="0"/>
              </a:rPr>
              <a:t> and </a:t>
            </a:r>
            <a:r>
              <a:rPr lang="en-US" i="1" dirty="0" smtClean="0">
                <a:solidFill>
                  <a:srgbClr val="FFFFCC"/>
                </a:solidFill>
                <a:latin typeface="Arial" panose="020B0604020202020204" pitchFamily="34" charset="0"/>
                <a:cs typeface="Arial" panose="020B0604020202020204" pitchFamily="34" charset="0"/>
              </a:rPr>
              <a:t>managers</a:t>
            </a:r>
            <a:r>
              <a:rPr lang="en-US" dirty="0">
                <a:solidFill>
                  <a:srgbClr val="FFFFCC"/>
                </a:solidFill>
                <a:latin typeface="Arial" panose="020B0604020202020204" pitchFamily="34" charset="0"/>
                <a:cs typeface="Arial" panose="020B0604020202020204" pitchFamily="34" charset="0"/>
              </a:rPr>
              <a:t> </a:t>
            </a:r>
            <a:endParaRPr lang="en-US"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(--including information managers).</a:t>
            </a:r>
          </a:p>
          <a:p>
            <a:endParaRPr lang="en-US"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 •  </a:t>
            </a:r>
            <a:r>
              <a:rPr lang="en-US" dirty="0" smtClean="0">
                <a:solidFill>
                  <a:srgbClr val="FFFFCC"/>
                </a:solidFill>
                <a:latin typeface="Arial" panose="020B0604020202020204" pitchFamily="34" charset="0"/>
                <a:cs typeface="Arial" panose="020B0604020202020204" pitchFamily="34" charset="0"/>
              </a:rPr>
              <a:t>Feel free to ask for the help of key family members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in caring for particularly needful  individuals and in </a:t>
            </a:r>
            <a:endParaRPr lang="en-US"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managing the family as a whole.</a:t>
            </a:r>
          </a:p>
          <a:p>
            <a:endParaRPr lang="en-US"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Family </a:t>
            </a:r>
            <a:r>
              <a:rPr lang="en-US" dirty="0">
                <a:solidFill>
                  <a:srgbClr val="FFFFCC"/>
                </a:solidFill>
                <a:latin typeface="Arial" panose="020B0604020202020204" pitchFamily="34" charset="0"/>
                <a:cs typeface="Arial" panose="020B0604020202020204" pitchFamily="34" charset="0"/>
              </a:rPr>
              <a:t>members’ roles </a:t>
            </a:r>
            <a:r>
              <a:rPr lang="en-US" dirty="0" smtClean="0">
                <a:solidFill>
                  <a:srgbClr val="FFFFCC"/>
                </a:solidFill>
                <a:latin typeface="Arial" panose="020B0604020202020204" pitchFamily="34" charset="0"/>
                <a:cs typeface="Arial" panose="020B0604020202020204" pitchFamily="34" charset="0"/>
              </a:rPr>
              <a:t>tend </a:t>
            </a:r>
            <a:r>
              <a:rPr lang="en-US" dirty="0">
                <a:solidFill>
                  <a:srgbClr val="FFFFCC"/>
                </a:solidFill>
                <a:latin typeface="Arial" panose="020B0604020202020204" pitchFamily="34" charset="0"/>
                <a:cs typeface="Arial" panose="020B0604020202020204" pitchFamily="34" charset="0"/>
              </a:rPr>
              <a:t>to be resilient. (</a:t>
            </a:r>
            <a:r>
              <a:rPr lang="en-US" dirty="0" smtClean="0">
                <a:solidFill>
                  <a:srgbClr val="FFFFCC"/>
                </a:solidFill>
                <a:latin typeface="Arial" panose="020B0604020202020204" pitchFamily="34" charset="0"/>
                <a:cs typeface="Arial" panose="020B0604020202020204" pitchFamily="34" charset="0"/>
              </a:rPr>
              <a:t>Acting </a:t>
            </a:r>
            <a:r>
              <a:rPr lang="en-US" dirty="0">
                <a:solidFill>
                  <a:srgbClr val="FFFFCC"/>
                </a:solidFill>
                <a:latin typeface="Arial" panose="020B0604020202020204" pitchFamily="34" charset="0"/>
                <a:cs typeface="Arial" panose="020B0604020202020204" pitchFamily="34" charset="0"/>
              </a:rPr>
              <a:t>in an </a:t>
            </a:r>
            <a:endParaRPr lang="en-US"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established </a:t>
            </a:r>
            <a:r>
              <a:rPr lang="en-US" dirty="0">
                <a:solidFill>
                  <a:srgbClr val="FFFFCC"/>
                </a:solidFill>
                <a:latin typeface="Arial" panose="020B0604020202020204" pitchFamily="34" charset="0"/>
                <a:cs typeface="Arial" panose="020B0604020202020204" pitchFamily="34" charset="0"/>
              </a:rPr>
              <a:t>family role during a crisis </a:t>
            </a:r>
            <a:r>
              <a:rPr lang="en-US" dirty="0" smtClean="0">
                <a:solidFill>
                  <a:srgbClr val="FFFFCC"/>
                </a:solidFill>
                <a:latin typeface="Arial" panose="020B0604020202020204" pitchFamily="34" charset="0"/>
                <a:cs typeface="Arial" panose="020B0604020202020204" pitchFamily="34" charset="0"/>
              </a:rPr>
              <a:t>is </a:t>
            </a:r>
            <a:r>
              <a:rPr lang="en-US" dirty="0">
                <a:solidFill>
                  <a:srgbClr val="FFFFCC"/>
                </a:solidFill>
                <a:latin typeface="Arial" panose="020B0604020202020204" pitchFamily="34" charset="0"/>
                <a:cs typeface="Arial" panose="020B0604020202020204" pitchFamily="34" charset="0"/>
              </a:rPr>
              <a:t>a way of coping </a:t>
            </a:r>
            <a:endParaRPr lang="en-US"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with </a:t>
            </a:r>
            <a:r>
              <a:rPr lang="en-US" dirty="0">
                <a:solidFill>
                  <a:srgbClr val="FFFFCC"/>
                </a:solidFill>
                <a:latin typeface="Arial" panose="020B0604020202020204" pitchFamily="34" charset="0"/>
                <a:cs typeface="Arial" panose="020B0604020202020204" pitchFamily="34" charset="0"/>
              </a:rPr>
              <a:t>an acute stress reaction</a:t>
            </a:r>
            <a:r>
              <a:rPr lang="en-US" dirty="0" smtClean="0">
                <a:solidFill>
                  <a:srgbClr val="FFFFCC"/>
                </a:solidFill>
                <a:latin typeface="Arial" panose="020B0604020202020204" pitchFamily="34" charset="0"/>
                <a:cs typeface="Arial" panose="020B0604020202020204" pitchFamily="34" charset="0"/>
              </a:rPr>
              <a:t>.)</a:t>
            </a:r>
            <a:endParaRPr lang="en-US" dirty="0">
              <a:solidFill>
                <a:srgbClr val="FFFFCC"/>
              </a:solidFill>
              <a:latin typeface="Arial" panose="020B0604020202020204" pitchFamily="34" charset="0"/>
              <a:cs typeface="Arial" panose="020B0604020202020204" pitchFamily="34" charset="0"/>
            </a:endParaRPr>
          </a:p>
          <a:p>
            <a:endParaRPr lang="en-US"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Imagine </a:t>
            </a:r>
            <a:r>
              <a:rPr lang="en-US" dirty="0">
                <a:solidFill>
                  <a:srgbClr val="FFFFCC"/>
                </a:solidFill>
                <a:latin typeface="Arial" panose="020B0604020202020204" pitchFamily="34" charset="0"/>
                <a:cs typeface="Arial" panose="020B0604020202020204" pitchFamily="34" charset="0"/>
              </a:rPr>
              <a:t>the family system’s response </a:t>
            </a:r>
            <a:r>
              <a:rPr lang="en-US" dirty="0" smtClean="0">
                <a:solidFill>
                  <a:srgbClr val="FFFFCC"/>
                </a:solidFill>
                <a:latin typeface="Arial" panose="020B0604020202020204" pitchFamily="34" charset="0"/>
                <a:cs typeface="Arial" panose="020B0604020202020204" pitchFamily="34" charset="0"/>
              </a:rPr>
              <a:t>as somewhat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analogous </a:t>
            </a:r>
            <a:r>
              <a:rPr lang="en-US" dirty="0">
                <a:solidFill>
                  <a:srgbClr val="FFFFCC"/>
                </a:solidFill>
                <a:latin typeface="Arial" panose="020B0604020202020204" pitchFamily="34" charset="0"/>
                <a:cs typeface="Arial" panose="020B0604020202020204" pitchFamily="34" charset="0"/>
              </a:rPr>
              <a:t>to an “immune system” </a:t>
            </a:r>
            <a:r>
              <a:rPr lang="en-US" dirty="0" smtClean="0">
                <a:solidFill>
                  <a:srgbClr val="FFFFCC"/>
                </a:solidFill>
                <a:latin typeface="Arial" panose="020B0604020202020204" pitchFamily="34" charset="0"/>
                <a:cs typeface="Arial" panose="020B0604020202020204" pitchFamily="34" charset="0"/>
              </a:rPr>
              <a:t>response </a:t>
            </a:r>
            <a:r>
              <a:rPr lang="en-US" dirty="0">
                <a:solidFill>
                  <a:srgbClr val="FFFFCC"/>
                </a:solidFill>
                <a:latin typeface="Arial" panose="020B0604020202020204" pitchFamily="34" charset="0"/>
                <a:cs typeface="Arial" panose="020B0604020202020204" pitchFamily="34" charset="0"/>
              </a:rPr>
              <a:t>to an </a:t>
            </a:r>
            <a:endParaRPr lang="en-US"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injury </a:t>
            </a:r>
            <a:r>
              <a:rPr lang="en-US" dirty="0">
                <a:solidFill>
                  <a:srgbClr val="FFFFCC"/>
                </a:solidFill>
                <a:latin typeface="Arial" panose="020B0604020202020204" pitchFamily="34" charset="0"/>
                <a:cs typeface="Arial" panose="020B0604020202020204" pitchFamily="34" charset="0"/>
              </a:rPr>
              <a:t>to the “body” of the </a:t>
            </a:r>
            <a:r>
              <a:rPr lang="en-US" dirty="0" smtClean="0">
                <a:solidFill>
                  <a:srgbClr val="FFFFCC"/>
                </a:solidFill>
                <a:latin typeface="Arial" panose="020B0604020202020204" pitchFamily="34" charset="0"/>
                <a:cs typeface="Arial" panose="020B0604020202020204" pitchFamily="34" charset="0"/>
              </a:rPr>
              <a:t>family.  </a:t>
            </a:r>
            <a:endParaRPr lang="en-US" dirty="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3744053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07423" y="2819400"/>
            <a:ext cx="8077200" cy="1323439"/>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might a </a:t>
            </a:r>
            <a:r>
              <a:rPr lang="en-US" sz="2000" b="1" i="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religious</a:t>
            </a: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role of the chaplain </a:t>
            </a: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play into basic needs of the family/patient </a:t>
            </a: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during an </a:t>
            </a:r>
            <a:r>
              <a:rPr lang="en-US" sz="20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a:t>
            </a: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cute </a:t>
            </a:r>
            <a:r>
              <a:rPr lang="en-US" sz="20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a:t>
            </a: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tress reaction situation? </a:t>
            </a:r>
          </a:p>
          <a:p>
            <a:pPr algn="ctr"/>
            <a:endParaRPr lang="en-US" sz="2000" dirty="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438499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473" y="457200"/>
            <a:ext cx="8077200" cy="5693866"/>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Some Aspects of the Religious Role of a Chaplain</a:t>
            </a:r>
          </a:p>
          <a:p>
            <a:pPr algn="ctr"/>
            <a:endParaRPr lang="en-US" sz="44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Explicit Engagement and Honoring of Patient/Family Spirituality</a:t>
            </a:r>
          </a:p>
          <a:p>
            <a:pPr algn="ctr"/>
            <a:endParaRPr lang="en-US" dirty="0">
              <a:solidFill>
                <a:srgbClr val="FFFFCC"/>
              </a:solidFill>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Professional Connection to Community Clergy</a:t>
            </a:r>
          </a:p>
          <a:p>
            <a:pPr algn="ctr"/>
            <a:endParaRPr lang="en-US" dirty="0">
              <a:solidFill>
                <a:srgbClr val="FFFFCC"/>
              </a:solidFill>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Religious “Authority”</a:t>
            </a:r>
          </a:p>
          <a:p>
            <a:pPr algn="ctr"/>
            <a:endParaRPr lang="en-US" dirty="0">
              <a:solidFill>
                <a:srgbClr val="FFFFCC"/>
              </a:solidFill>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Representing the Presence of God</a:t>
            </a:r>
          </a:p>
          <a:p>
            <a:pPr algn="ctr"/>
            <a:endParaRPr lang="en-US" dirty="0">
              <a:solidFill>
                <a:srgbClr val="FFFFCC"/>
              </a:solidFill>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Wisdom/Experience of “Clergy” in Extraordinary Situations</a:t>
            </a:r>
          </a:p>
          <a:p>
            <a:pPr algn="ctr"/>
            <a:endParaRPr lang="en-US" dirty="0">
              <a:solidFill>
                <a:srgbClr val="FFFFCC"/>
              </a:solidFill>
              <a:latin typeface="Arial" panose="020B0604020202020204" pitchFamily="34" charset="0"/>
              <a:cs typeface="Arial" panose="020B0604020202020204" pitchFamily="34" charset="0"/>
            </a:endParaRPr>
          </a:p>
          <a:p>
            <a:pPr algn="ctr"/>
            <a:r>
              <a:rPr lang="en-US" dirty="0">
                <a:solidFill>
                  <a:srgbClr val="FFFFCC"/>
                </a:solidFill>
                <a:latin typeface="Arial" panose="020B0604020202020204" pitchFamily="34" charset="0"/>
                <a:cs typeface="Arial" panose="020B0604020202020204" pitchFamily="34" charset="0"/>
              </a:rPr>
              <a:t>Ritual Leadership (</a:t>
            </a:r>
            <a:r>
              <a:rPr lang="en-US" dirty="0" smtClean="0">
                <a:solidFill>
                  <a:srgbClr val="FFFFCC"/>
                </a:solidFill>
                <a:latin typeface="Arial" panose="020B0604020202020204" pitchFamily="34" charset="0"/>
                <a:cs typeface="Arial" panose="020B0604020202020204" pitchFamily="34" charset="0"/>
              </a:rPr>
              <a:t>especially </a:t>
            </a:r>
            <a:r>
              <a:rPr lang="en-US" dirty="0">
                <a:solidFill>
                  <a:srgbClr val="FFFFCC"/>
                </a:solidFill>
                <a:latin typeface="Arial" panose="020B0604020202020204" pitchFamily="34" charset="0"/>
                <a:cs typeface="Arial" panose="020B0604020202020204" pitchFamily="34" charset="0"/>
              </a:rPr>
              <a:t>prayer)  </a:t>
            </a:r>
          </a:p>
          <a:p>
            <a:pPr algn="ctr"/>
            <a:endParaRPr lang="en-US" dirty="0" smtClean="0">
              <a:solidFill>
                <a:srgbClr val="FFFFCC"/>
              </a:solidFill>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Pastoral Ethic of Caring and Trustworthiness</a:t>
            </a:r>
            <a:endParaRPr lang="en-US" dirty="0">
              <a:solidFill>
                <a:srgbClr val="FFFFCC"/>
              </a:solidFill>
              <a:latin typeface="Arial" panose="020B0604020202020204" pitchFamily="34" charset="0"/>
              <a:cs typeface="Arial" panose="020B0604020202020204" pitchFamily="34" charset="0"/>
            </a:endParaRPr>
          </a:p>
          <a:p>
            <a:pPr algn="ct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endParaRPr lang="en-US" sz="2000" i="1" dirty="0">
              <a:solidFill>
                <a:srgbClr val="FFC000"/>
              </a:solidFill>
              <a:latin typeface="Arial" panose="020B0604020202020204" pitchFamily="34" charset="0"/>
              <a:cs typeface="Arial" panose="020B0604020202020204" pitchFamily="34" charset="0"/>
            </a:endParaRPr>
          </a:p>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5662088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6473" y="457200"/>
            <a:ext cx="8077200" cy="6001643"/>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Some Aspects of the Religious Role of a Chaplain</a:t>
            </a:r>
          </a:p>
          <a:p>
            <a:pPr algn="ctr"/>
            <a:endParaRPr lang="en-US" sz="44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Explicit Engagement and Honoring of Patient/Family Spirituality</a:t>
            </a:r>
          </a:p>
          <a:p>
            <a:pPr algn="ctr"/>
            <a:endParaRPr lang="en-US" dirty="0">
              <a:solidFill>
                <a:srgbClr val="FFFFCC"/>
              </a:solidFill>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Professional Connection to Community Clergy</a:t>
            </a:r>
          </a:p>
          <a:p>
            <a:pPr algn="ctr"/>
            <a:endParaRPr lang="en-US" dirty="0">
              <a:solidFill>
                <a:srgbClr val="FFFFCC"/>
              </a:solidFill>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Religious “Authority”</a:t>
            </a:r>
          </a:p>
          <a:p>
            <a:pPr algn="ctr"/>
            <a:endParaRPr lang="en-US" dirty="0">
              <a:solidFill>
                <a:srgbClr val="FFFFCC"/>
              </a:solidFill>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Representing the Presence of God</a:t>
            </a:r>
          </a:p>
          <a:p>
            <a:pPr algn="ctr"/>
            <a:endParaRPr lang="en-US" dirty="0">
              <a:solidFill>
                <a:srgbClr val="FFFFCC"/>
              </a:solidFill>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Wisdom/Experience of “Clergy” in Extraordinary Situations</a:t>
            </a:r>
          </a:p>
          <a:p>
            <a:pPr algn="ctr"/>
            <a:endParaRPr lang="en-US" dirty="0">
              <a:solidFill>
                <a:srgbClr val="FFFFCC"/>
              </a:solidFill>
              <a:latin typeface="Arial" panose="020B0604020202020204" pitchFamily="34" charset="0"/>
              <a:cs typeface="Arial" panose="020B0604020202020204" pitchFamily="34" charset="0"/>
            </a:endParaRPr>
          </a:p>
          <a:p>
            <a:pPr algn="ctr"/>
            <a:r>
              <a:rPr lang="en-US" dirty="0">
                <a:solidFill>
                  <a:srgbClr val="FFFFCC"/>
                </a:solidFill>
                <a:latin typeface="Arial" panose="020B0604020202020204" pitchFamily="34" charset="0"/>
                <a:cs typeface="Arial" panose="020B0604020202020204" pitchFamily="34" charset="0"/>
              </a:rPr>
              <a:t>Ritual Leadership (</a:t>
            </a:r>
            <a:r>
              <a:rPr lang="en-US" dirty="0" smtClean="0">
                <a:solidFill>
                  <a:srgbClr val="FFFFCC"/>
                </a:solidFill>
                <a:latin typeface="Arial" panose="020B0604020202020204" pitchFamily="34" charset="0"/>
                <a:cs typeface="Arial" panose="020B0604020202020204" pitchFamily="34" charset="0"/>
              </a:rPr>
              <a:t>especially </a:t>
            </a:r>
            <a:r>
              <a:rPr lang="en-US" dirty="0">
                <a:solidFill>
                  <a:srgbClr val="FFFFCC"/>
                </a:solidFill>
                <a:latin typeface="Arial" panose="020B0604020202020204" pitchFamily="34" charset="0"/>
                <a:cs typeface="Arial" panose="020B0604020202020204" pitchFamily="34" charset="0"/>
              </a:rPr>
              <a:t>prayer)  </a:t>
            </a:r>
          </a:p>
          <a:p>
            <a:pPr algn="ctr"/>
            <a:endParaRPr lang="en-US" dirty="0" smtClean="0">
              <a:solidFill>
                <a:srgbClr val="FFFFCC"/>
              </a:solidFill>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Pastoral Ethic of Caring and Trustworthiness</a:t>
            </a:r>
            <a:endParaRPr lang="en-US" dirty="0">
              <a:solidFill>
                <a:srgbClr val="FFFFCC"/>
              </a:solidFill>
              <a:latin typeface="Arial" panose="020B0604020202020204" pitchFamily="34" charset="0"/>
              <a:cs typeface="Arial" panose="020B0604020202020204" pitchFamily="34" charset="0"/>
            </a:endParaRPr>
          </a:p>
          <a:p>
            <a:pPr algn="ct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i="1" dirty="0" smtClean="0">
                <a:solidFill>
                  <a:srgbClr val="FFC000"/>
                </a:solidFill>
                <a:latin typeface="Arial" panose="020B0604020202020204" pitchFamily="34" charset="0"/>
                <a:cs typeface="Arial" panose="020B0604020202020204" pitchFamily="34" charset="0"/>
              </a:rPr>
              <a:t>…but the religious role may be insignificant or even</a:t>
            </a:r>
          </a:p>
          <a:p>
            <a:pPr algn="ctr"/>
            <a:r>
              <a:rPr lang="en-US" i="1" dirty="0" smtClean="0">
                <a:solidFill>
                  <a:srgbClr val="FFC000"/>
                </a:solidFill>
                <a:latin typeface="Arial" panose="020B0604020202020204" pitchFamily="34" charset="0"/>
                <a:cs typeface="Arial" panose="020B0604020202020204" pitchFamily="34" charset="0"/>
              </a:rPr>
              <a:t>dysfunctional if people aren’t able or willing to accept it</a:t>
            </a:r>
          </a:p>
        </p:txBody>
      </p:sp>
    </p:spTree>
    <p:extLst>
      <p:ext uri="{BB962C8B-B14F-4D97-AF65-F5344CB8AC3E}">
        <p14:creationId xmlns:p14="http://schemas.microsoft.com/office/powerpoint/2010/main" val="37819315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077200" cy="4278095"/>
          </a:xfrm>
          <a:prstGeom prst="rect">
            <a:avLst/>
          </a:prstGeom>
          <a:noFill/>
        </p:spPr>
        <p:txBody>
          <a:bodyPr wrap="square" rtlCol="0">
            <a:spAutoFit/>
          </a:bodyPr>
          <a:lstStyle/>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Note about Safety-Based Needs </a:t>
            </a:r>
          </a:p>
          <a:p>
            <a:pPr algn="ctr"/>
            <a:endParaRPr lang="en-US" sz="36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Be prepared for falls and collapses; avoid cluttered spaces</a:t>
            </a:r>
            <a:endParaRPr lang="en-US" dirty="0">
              <a:solidFill>
                <a:srgbClr val="FFFFCC"/>
              </a:solidFill>
              <a:latin typeface="Arial" panose="020B0604020202020204" pitchFamily="34" charset="0"/>
              <a:cs typeface="Arial" panose="020B0604020202020204" pitchFamily="34" charset="0"/>
            </a:endParaRPr>
          </a:p>
          <a:p>
            <a:endParaRPr lang="en-US"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Reduce the presence of sharp, breakable, or throw-able objects</a:t>
            </a:r>
          </a:p>
          <a:p>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Be attentive to warning signs of medical crises (e.g., cardiac, diabetic</a:t>
            </a:r>
            <a:r>
              <a:rPr lang="en-US" dirty="0" smtClean="0">
                <a:solidFill>
                  <a:srgbClr val="FFFFCC"/>
                </a:solidFill>
                <a:latin typeface="Arial" panose="020B0604020202020204" pitchFamily="34" charset="0"/>
                <a:cs typeface="Arial" panose="020B0604020202020204" pitchFamily="34" charset="0"/>
              </a:rPr>
              <a:t>)</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Be attentive to </a:t>
            </a:r>
            <a:r>
              <a:rPr lang="en-US" dirty="0" smtClean="0">
                <a:solidFill>
                  <a:srgbClr val="FFFFCC"/>
                </a:solidFill>
                <a:latin typeface="Arial" panose="020B0604020202020204" pitchFamily="34" charset="0"/>
                <a:cs typeface="Arial" panose="020B0604020202020204" pitchFamily="34" charset="0"/>
              </a:rPr>
              <a:t>effects of alcohol/drugs</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dirty="0">
              <a:solidFill>
                <a:srgbClr val="FFFFCC"/>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014870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077200" cy="5847755"/>
          </a:xfrm>
          <a:prstGeom prst="rect">
            <a:avLst/>
          </a:prstGeom>
          <a:noFill/>
        </p:spPr>
        <p:txBody>
          <a:bodyPr wrap="square" rtlCol="0">
            <a:spAutoFit/>
          </a:bodyPr>
          <a:lstStyle/>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Note about Safety-Based Needs </a:t>
            </a:r>
          </a:p>
          <a:p>
            <a:pPr algn="ctr"/>
            <a:endParaRPr lang="en-US" sz="36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Be prepared for falls and collapses; avoid cluttered spaces</a:t>
            </a:r>
            <a:endParaRPr lang="en-US" dirty="0">
              <a:solidFill>
                <a:srgbClr val="FFFFCC"/>
              </a:solidFill>
              <a:latin typeface="Arial" panose="020B0604020202020204" pitchFamily="34" charset="0"/>
              <a:cs typeface="Arial" panose="020B0604020202020204" pitchFamily="34" charset="0"/>
            </a:endParaRPr>
          </a:p>
          <a:p>
            <a:endParaRPr lang="en-US"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Reduce the presence of sharp, breakable, or throw-able objects</a:t>
            </a:r>
          </a:p>
          <a:p>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Be attentive to warning signs of medical crises (e.g., cardiac, diabetic</a:t>
            </a:r>
            <a:r>
              <a:rPr lang="en-US" dirty="0" smtClean="0">
                <a:solidFill>
                  <a:srgbClr val="FFFFCC"/>
                </a:solidFill>
                <a:latin typeface="Arial" panose="020B0604020202020204" pitchFamily="34" charset="0"/>
                <a:cs typeface="Arial" panose="020B0604020202020204" pitchFamily="34" charset="0"/>
              </a:rPr>
              <a:t>)</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Be attentive to </a:t>
            </a:r>
            <a:r>
              <a:rPr lang="en-US" dirty="0" smtClean="0">
                <a:solidFill>
                  <a:srgbClr val="FFFFCC"/>
                </a:solidFill>
                <a:latin typeface="Arial" panose="020B0604020202020204" pitchFamily="34" charset="0"/>
                <a:cs typeface="Arial" panose="020B0604020202020204" pitchFamily="34" charset="0"/>
              </a:rPr>
              <a:t>effects of alcohol/drugs</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i="1" dirty="0">
                <a:solidFill>
                  <a:srgbClr val="FFFFCC"/>
                </a:solidFill>
                <a:latin typeface="Arial" panose="020B0604020202020204" pitchFamily="34" charset="0"/>
                <a:cs typeface="Arial" panose="020B0604020202020204" pitchFamily="34" charset="0"/>
              </a:rPr>
              <a:t>For the </a:t>
            </a:r>
            <a:r>
              <a:rPr lang="en-US" i="1" dirty="0" smtClean="0">
                <a:solidFill>
                  <a:srgbClr val="FFFFCC"/>
                </a:solidFill>
                <a:latin typeface="Arial" panose="020B0604020202020204" pitchFamily="34" charset="0"/>
                <a:cs typeface="Arial" panose="020B0604020202020204" pitchFamily="34" charset="0"/>
              </a:rPr>
              <a:t>chaplain, personally: </a:t>
            </a:r>
          </a:p>
          <a:p>
            <a:r>
              <a:rPr lang="en-US" i="1" dirty="0" smtClean="0">
                <a:solidFill>
                  <a:srgbClr val="FFFFCC"/>
                </a:solidFill>
                <a:latin typeface="Arial" panose="020B0604020202020204" pitchFamily="34" charset="0"/>
                <a:cs typeface="Arial" panose="020B0604020202020204" pitchFamily="34" charset="0"/>
              </a:rPr>
              <a:t>        - </a:t>
            </a:r>
            <a:r>
              <a:rPr lang="en-US" dirty="0">
                <a:solidFill>
                  <a:srgbClr val="FFFFCC"/>
                </a:solidFill>
                <a:latin typeface="Arial" panose="020B0604020202020204" pitchFamily="34" charset="0"/>
                <a:cs typeface="Arial" panose="020B0604020202020204" pitchFamily="34" charset="0"/>
              </a:rPr>
              <a:t>prepare for how to avoid trapped space </a:t>
            </a:r>
          </a:p>
          <a:p>
            <a:r>
              <a:rPr lang="en-US" dirty="0">
                <a:solidFill>
                  <a:srgbClr val="FFFFCC"/>
                </a:solidFill>
                <a:latin typeface="Arial" panose="020B0604020202020204" pitchFamily="34" charset="0"/>
                <a:cs typeface="Arial" panose="020B0604020202020204" pitchFamily="34" charset="0"/>
              </a:rPr>
              <a:t>        - have a </a:t>
            </a:r>
            <a:r>
              <a:rPr lang="en-US" i="1" dirty="0">
                <a:solidFill>
                  <a:srgbClr val="FFFFCC"/>
                </a:solidFill>
                <a:latin typeface="Arial" panose="020B0604020202020204" pitchFamily="34" charset="0"/>
                <a:cs typeface="Arial" panose="020B0604020202020204" pitchFamily="34" charset="0"/>
              </a:rPr>
              <a:t>measured</a:t>
            </a:r>
            <a:r>
              <a:rPr lang="en-US" dirty="0">
                <a:solidFill>
                  <a:srgbClr val="FFFFCC"/>
                </a:solidFill>
                <a:latin typeface="Arial" panose="020B0604020202020204" pitchFamily="34" charset="0"/>
                <a:cs typeface="Arial" panose="020B0604020202020204" pitchFamily="34" charset="0"/>
              </a:rPr>
              <a:t> plan for response to physical threat or medical crisis </a:t>
            </a:r>
          </a:p>
          <a:p>
            <a:r>
              <a:rPr lang="en-US" dirty="0">
                <a:solidFill>
                  <a:srgbClr val="FFFFCC"/>
                </a:solidFill>
                <a:latin typeface="Arial" panose="020B0604020202020204" pitchFamily="34" charset="0"/>
                <a:cs typeface="Arial" panose="020B0604020202020204" pitchFamily="34" charset="0"/>
              </a:rPr>
              <a:t>        - help other responders to gain perspective on what is </a:t>
            </a:r>
            <a:r>
              <a:rPr lang="en-US" dirty="0" smtClean="0">
                <a:solidFill>
                  <a:srgbClr val="FFFFCC"/>
                </a:solidFill>
                <a:latin typeface="Arial" panose="020B0604020202020204" pitchFamily="34" charset="0"/>
                <a:cs typeface="Arial" panose="020B0604020202020204" pitchFamily="34" charset="0"/>
              </a:rPr>
              <a:t>happening</a:t>
            </a:r>
          </a:p>
          <a:p>
            <a:r>
              <a:rPr lang="en-US" dirty="0" smtClean="0">
                <a:solidFill>
                  <a:srgbClr val="FFFFCC"/>
                </a:solidFill>
                <a:latin typeface="Arial" panose="020B0604020202020204" pitchFamily="34" charset="0"/>
                <a:cs typeface="Arial" panose="020B0604020202020204" pitchFamily="34" charset="0"/>
              </a:rPr>
              <a:t>        - be prepared for anger, and be mindful to </a:t>
            </a:r>
            <a:r>
              <a:rPr lang="en-US" i="1" dirty="0" smtClean="0">
                <a:solidFill>
                  <a:srgbClr val="FFFFCC"/>
                </a:solidFill>
                <a:latin typeface="Arial" panose="020B0604020202020204" pitchFamily="34" charset="0"/>
                <a:cs typeface="Arial" panose="020B0604020202020204" pitchFamily="34" charset="0"/>
              </a:rPr>
              <a:t>de-escalate</a:t>
            </a:r>
            <a:r>
              <a:rPr lang="en-US" dirty="0" smtClean="0">
                <a:solidFill>
                  <a:srgbClr val="FFFFCC"/>
                </a:solidFill>
                <a:latin typeface="Arial" panose="020B0604020202020204" pitchFamily="34" charset="0"/>
                <a:cs typeface="Arial" panose="020B0604020202020204" pitchFamily="34" charset="0"/>
              </a:rPr>
              <a:t> tensions</a:t>
            </a:r>
            <a:endParaRPr lang="en-US" dirty="0">
              <a:solidFill>
                <a:srgbClr val="FFFFCC"/>
              </a:solidFill>
              <a:latin typeface="Arial" panose="020B0604020202020204" pitchFamily="34" charset="0"/>
              <a:cs typeface="Arial" panose="020B0604020202020204" pitchFamily="34" charset="0"/>
            </a:endParaRPr>
          </a:p>
          <a:p>
            <a:endParaRPr lang="en-US" sz="1200"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endParaRPr lang="en-US" dirty="0" smtClean="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91232362"/>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077200" cy="5847755"/>
          </a:xfrm>
          <a:prstGeom prst="rect">
            <a:avLst/>
          </a:prstGeom>
          <a:noFill/>
        </p:spPr>
        <p:txBody>
          <a:bodyPr wrap="square" rtlCol="0">
            <a:spAutoFit/>
          </a:bodyPr>
          <a:lstStyle/>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 Note about Safety-Based Needs </a:t>
            </a:r>
          </a:p>
          <a:p>
            <a:pPr algn="ctr"/>
            <a:endParaRPr lang="en-US" sz="36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Be prepared for falls and collapses; avoid cluttered spaces</a:t>
            </a:r>
            <a:endParaRPr lang="en-US" dirty="0">
              <a:solidFill>
                <a:srgbClr val="FFFFCC"/>
              </a:solidFill>
              <a:latin typeface="Arial" panose="020B0604020202020204" pitchFamily="34" charset="0"/>
              <a:cs typeface="Arial" panose="020B0604020202020204" pitchFamily="34" charset="0"/>
            </a:endParaRPr>
          </a:p>
          <a:p>
            <a:endParaRPr lang="en-US"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Reduce the presence of sharp, breakable, or throw-able objects</a:t>
            </a:r>
          </a:p>
          <a:p>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Be attentive to warning signs of medical crises (e.g., cardiac, diabetic</a:t>
            </a:r>
            <a:r>
              <a:rPr lang="en-US" dirty="0" smtClean="0">
                <a:solidFill>
                  <a:srgbClr val="FFFFCC"/>
                </a:solidFill>
                <a:latin typeface="Arial" panose="020B0604020202020204" pitchFamily="34" charset="0"/>
                <a:cs typeface="Arial" panose="020B0604020202020204" pitchFamily="34" charset="0"/>
              </a:rPr>
              <a:t>)</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Be attentive to </a:t>
            </a:r>
            <a:r>
              <a:rPr lang="en-US" dirty="0" smtClean="0">
                <a:solidFill>
                  <a:srgbClr val="FFFFCC"/>
                </a:solidFill>
                <a:latin typeface="Arial" panose="020B0604020202020204" pitchFamily="34" charset="0"/>
                <a:cs typeface="Arial" panose="020B0604020202020204" pitchFamily="34" charset="0"/>
              </a:rPr>
              <a:t>effects of alcohol/drugs</a:t>
            </a:r>
            <a:endParaRPr lang="en-US"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endParaRPr lang="en-US" dirty="0" smtClean="0">
              <a:solidFill>
                <a:srgbClr val="FFC000"/>
              </a:solidFill>
              <a:latin typeface="Arial" panose="020B0604020202020204" pitchFamily="34" charset="0"/>
              <a:cs typeface="Arial" panose="020B0604020202020204" pitchFamily="34" charset="0"/>
            </a:endParaRPr>
          </a:p>
          <a:p>
            <a:endParaRPr lang="en-US" sz="800"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i="1" dirty="0">
                <a:solidFill>
                  <a:srgbClr val="FFFFCC"/>
                </a:solidFill>
                <a:latin typeface="Arial" panose="020B0604020202020204" pitchFamily="34" charset="0"/>
                <a:cs typeface="Arial" panose="020B0604020202020204" pitchFamily="34" charset="0"/>
              </a:rPr>
              <a:t>For the </a:t>
            </a:r>
            <a:r>
              <a:rPr lang="en-US" i="1" dirty="0" smtClean="0">
                <a:solidFill>
                  <a:srgbClr val="FFFFCC"/>
                </a:solidFill>
                <a:latin typeface="Arial" panose="020B0604020202020204" pitchFamily="34" charset="0"/>
                <a:cs typeface="Arial" panose="020B0604020202020204" pitchFamily="34" charset="0"/>
              </a:rPr>
              <a:t>chaplain, personally: </a:t>
            </a:r>
          </a:p>
          <a:p>
            <a:r>
              <a:rPr lang="en-US" i="1" dirty="0" smtClean="0">
                <a:solidFill>
                  <a:srgbClr val="FFFFCC"/>
                </a:solidFill>
                <a:latin typeface="Arial" panose="020B0604020202020204" pitchFamily="34" charset="0"/>
                <a:cs typeface="Arial" panose="020B0604020202020204" pitchFamily="34" charset="0"/>
              </a:rPr>
              <a:t>        - </a:t>
            </a:r>
            <a:r>
              <a:rPr lang="en-US" dirty="0">
                <a:solidFill>
                  <a:srgbClr val="FFFFCC"/>
                </a:solidFill>
                <a:latin typeface="Arial" panose="020B0604020202020204" pitchFamily="34" charset="0"/>
                <a:cs typeface="Arial" panose="020B0604020202020204" pitchFamily="34" charset="0"/>
              </a:rPr>
              <a:t>prepare for how to avoid trapped space </a:t>
            </a:r>
          </a:p>
          <a:p>
            <a:r>
              <a:rPr lang="en-US" dirty="0">
                <a:solidFill>
                  <a:srgbClr val="FFFFCC"/>
                </a:solidFill>
                <a:latin typeface="Arial" panose="020B0604020202020204" pitchFamily="34" charset="0"/>
                <a:cs typeface="Arial" panose="020B0604020202020204" pitchFamily="34" charset="0"/>
              </a:rPr>
              <a:t>        - have a </a:t>
            </a:r>
            <a:r>
              <a:rPr lang="en-US" i="1" dirty="0">
                <a:solidFill>
                  <a:srgbClr val="FFFFCC"/>
                </a:solidFill>
                <a:latin typeface="Arial" panose="020B0604020202020204" pitchFamily="34" charset="0"/>
                <a:cs typeface="Arial" panose="020B0604020202020204" pitchFamily="34" charset="0"/>
              </a:rPr>
              <a:t>measured</a:t>
            </a:r>
            <a:r>
              <a:rPr lang="en-US" dirty="0">
                <a:solidFill>
                  <a:srgbClr val="FFFFCC"/>
                </a:solidFill>
                <a:latin typeface="Arial" panose="020B0604020202020204" pitchFamily="34" charset="0"/>
                <a:cs typeface="Arial" panose="020B0604020202020204" pitchFamily="34" charset="0"/>
              </a:rPr>
              <a:t> plan for response to physical threat or medical crisis </a:t>
            </a:r>
          </a:p>
          <a:p>
            <a:r>
              <a:rPr lang="en-US" dirty="0">
                <a:solidFill>
                  <a:srgbClr val="FFFFCC"/>
                </a:solidFill>
                <a:latin typeface="Arial" panose="020B0604020202020204" pitchFamily="34" charset="0"/>
                <a:cs typeface="Arial" panose="020B0604020202020204" pitchFamily="34" charset="0"/>
              </a:rPr>
              <a:t>        - help other responders to gain perspective on what is </a:t>
            </a:r>
            <a:r>
              <a:rPr lang="en-US" dirty="0" smtClean="0">
                <a:solidFill>
                  <a:srgbClr val="FFFFCC"/>
                </a:solidFill>
                <a:latin typeface="Arial" panose="020B0604020202020204" pitchFamily="34" charset="0"/>
                <a:cs typeface="Arial" panose="020B0604020202020204" pitchFamily="34" charset="0"/>
              </a:rPr>
              <a:t>happening</a:t>
            </a:r>
          </a:p>
          <a:p>
            <a:r>
              <a:rPr lang="en-US" dirty="0" smtClean="0">
                <a:solidFill>
                  <a:srgbClr val="FFFFCC"/>
                </a:solidFill>
                <a:latin typeface="Arial" panose="020B0604020202020204" pitchFamily="34" charset="0"/>
                <a:cs typeface="Arial" panose="020B0604020202020204" pitchFamily="34" charset="0"/>
              </a:rPr>
              <a:t>        - be prepared for anger, and be mindful to </a:t>
            </a:r>
            <a:r>
              <a:rPr lang="en-US" i="1" dirty="0" smtClean="0">
                <a:solidFill>
                  <a:srgbClr val="FFFFCC"/>
                </a:solidFill>
                <a:latin typeface="Arial" panose="020B0604020202020204" pitchFamily="34" charset="0"/>
                <a:cs typeface="Arial" panose="020B0604020202020204" pitchFamily="34" charset="0"/>
              </a:rPr>
              <a:t>de-escalate</a:t>
            </a:r>
            <a:r>
              <a:rPr lang="en-US" dirty="0" smtClean="0">
                <a:solidFill>
                  <a:srgbClr val="FFFFCC"/>
                </a:solidFill>
                <a:latin typeface="Arial" panose="020B0604020202020204" pitchFamily="34" charset="0"/>
                <a:cs typeface="Arial" panose="020B0604020202020204" pitchFamily="34" charset="0"/>
              </a:rPr>
              <a:t> tensions</a:t>
            </a:r>
            <a:endParaRPr lang="en-US" dirty="0">
              <a:solidFill>
                <a:srgbClr val="FFFFCC"/>
              </a:solidFill>
              <a:latin typeface="Arial" panose="020B0604020202020204" pitchFamily="34" charset="0"/>
              <a:cs typeface="Arial" panose="020B0604020202020204" pitchFamily="34" charset="0"/>
            </a:endParaRPr>
          </a:p>
          <a:p>
            <a:endParaRPr lang="en-US" sz="1200"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i="1" dirty="0">
                <a:solidFill>
                  <a:srgbClr val="FFC000"/>
                </a:solidFill>
                <a:latin typeface="Arial" panose="020B0604020202020204" pitchFamily="34" charset="0"/>
                <a:cs typeface="Arial" panose="020B0604020202020204" pitchFamily="34" charset="0"/>
              </a:rPr>
              <a:t>seek to minimize a need to compromise your non-anxious presence</a:t>
            </a:r>
            <a:r>
              <a:rPr lang="en-US" dirty="0">
                <a:solidFill>
                  <a:srgbClr val="FFFFCC"/>
                </a:solidFill>
                <a:latin typeface="Arial" panose="020B0604020202020204" pitchFamily="34" charset="0"/>
                <a:cs typeface="Arial" panose="020B0604020202020204" pitchFamily="34" charset="0"/>
              </a:rPr>
              <a:t>)</a:t>
            </a:r>
            <a:endParaRPr lang="en-US" dirty="0" smtClean="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06800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457200"/>
            <a:ext cx="8077200" cy="5478423"/>
          </a:xfrm>
          <a:prstGeom prst="rect">
            <a:avLst/>
          </a:prstGeom>
          <a:noFill/>
        </p:spPr>
        <p:txBody>
          <a:bodyPr wrap="square" rtlCol="0">
            <a:spAutoFit/>
          </a:bodyPr>
          <a:lstStyle/>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How might you – the chaplain – minimize your own </a:t>
            </a:r>
          </a:p>
          <a:p>
            <a:pPr algn="ctr"/>
            <a:r>
              <a:rPr lang="en-US" sz="20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acute stress reaction?</a:t>
            </a:r>
          </a:p>
          <a:p>
            <a:pPr algn="ctr"/>
            <a:endParaRPr lang="en-US" sz="36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Pay </a:t>
            </a:r>
            <a:r>
              <a:rPr lang="en-US" dirty="0">
                <a:solidFill>
                  <a:srgbClr val="FFFFCC"/>
                </a:solidFill>
                <a:latin typeface="Arial" panose="020B0604020202020204" pitchFamily="34" charset="0"/>
                <a:cs typeface="Arial" panose="020B0604020202020204" pitchFamily="34" charset="0"/>
              </a:rPr>
              <a:t>attention to cues from your own body, </a:t>
            </a:r>
            <a:r>
              <a:rPr lang="en-US" dirty="0" smtClean="0">
                <a:solidFill>
                  <a:srgbClr val="FFFFCC"/>
                </a:solidFill>
                <a:latin typeface="Arial" panose="020B0604020202020204" pitchFamily="34" charset="0"/>
                <a:cs typeface="Arial" panose="020B0604020202020204" pitchFamily="34" charset="0"/>
              </a:rPr>
              <a:t>and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acknowledge </a:t>
            </a:r>
            <a:r>
              <a:rPr lang="en-US" dirty="0">
                <a:solidFill>
                  <a:srgbClr val="FFFFCC"/>
                </a:solidFill>
                <a:latin typeface="Arial" panose="020B0604020202020204" pitchFamily="34" charset="0"/>
                <a:cs typeface="Arial" panose="020B0604020202020204" pitchFamily="34" charset="0"/>
              </a:rPr>
              <a:t>a need to break the stress </a:t>
            </a:r>
            <a:r>
              <a:rPr lang="en-US" dirty="0" smtClean="0">
                <a:solidFill>
                  <a:srgbClr val="FFFFCC"/>
                </a:solidFill>
                <a:latin typeface="Arial" panose="020B0604020202020204" pitchFamily="34" charset="0"/>
                <a:cs typeface="Arial" panose="020B0604020202020204" pitchFamily="34" charset="0"/>
              </a:rPr>
              <a:t>cycle.</a:t>
            </a:r>
          </a:p>
          <a:p>
            <a:endParaRPr lang="en-US" sz="2400"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When you feel “out on a limb,” remember that </a:t>
            </a:r>
            <a:endParaRPr lang="en-US"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you </a:t>
            </a:r>
            <a:r>
              <a:rPr lang="en-US" dirty="0">
                <a:solidFill>
                  <a:srgbClr val="FFFFCC"/>
                </a:solidFill>
                <a:latin typeface="Arial" panose="020B0604020202020204" pitchFamily="34" charset="0"/>
                <a:cs typeface="Arial" panose="020B0604020202020204" pitchFamily="34" charset="0"/>
              </a:rPr>
              <a:t>are part of a </a:t>
            </a:r>
            <a:r>
              <a:rPr lang="en-US" i="1" dirty="0" smtClean="0">
                <a:solidFill>
                  <a:srgbClr val="FFFFCC"/>
                </a:solidFill>
                <a:latin typeface="Arial" panose="020B0604020202020204" pitchFamily="34" charset="0"/>
                <a:cs typeface="Arial" panose="020B0604020202020204" pitchFamily="34" charset="0"/>
              </a:rPr>
              <a:t>team.</a:t>
            </a:r>
          </a:p>
          <a:p>
            <a:endParaRPr lang="en-US" sz="2400" i="1"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Look for small opportunities to “catch your breath” </a:t>
            </a:r>
            <a:endParaRPr lang="en-US"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and </a:t>
            </a:r>
            <a:r>
              <a:rPr lang="en-US" dirty="0">
                <a:solidFill>
                  <a:srgbClr val="FFFFCC"/>
                </a:solidFill>
                <a:latin typeface="Arial" panose="020B0604020202020204" pitchFamily="34" charset="0"/>
                <a:cs typeface="Arial" panose="020B0604020202020204" pitchFamily="34" charset="0"/>
              </a:rPr>
              <a:t>refocus on the </a:t>
            </a:r>
            <a:r>
              <a:rPr lang="en-US" dirty="0" smtClean="0">
                <a:solidFill>
                  <a:srgbClr val="FFFFCC"/>
                </a:solidFill>
                <a:latin typeface="Arial" panose="020B0604020202020204" pitchFamily="34" charset="0"/>
                <a:cs typeface="Arial" panose="020B0604020202020204" pitchFamily="34" charset="0"/>
              </a:rPr>
              <a:t>situation.</a:t>
            </a:r>
          </a:p>
          <a:p>
            <a:r>
              <a:rPr lang="en-US" sz="2400" dirty="0" smtClean="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Make intentional use of “down time” </a:t>
            </a:r>
            <a:r>
              <a:rPr lang="en-US" dirty="0" smtClean="0">
                <a:solidFill>
                  <a:srgbClr val="FFFFCC"/>
                </a:solidFill>
                <a:latin typeface="Arial" panose="020B0604020202020204" pitchFamily="34" charset="0"/>
                <a:cs typeface="Arial" panose="020B0604020202020204" pitchFamily="34" charset="0"/>
              </a:rPr>
              <a:t>between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events to </a:t>
            </a:r>
            <a:r>
              <a:rPr lang="en-US" dirty="0">
                <a:solidFill>
                  <a:srgbClr val="FFFFCC"/>
                </a:solidFill>
                <a:latin typeface="Arial" panose="020B0604020202020204" pitchFamily="34" charset="0"/>
                <a:cs typeface="Arial" panose="020B0604020202020204" pitchFamily="34" charset="0"/>
              </a:rPr>
              <a:t>relax, refocus, and debrief  </a:t>
            </a:r>
            <a:r>
              <a:rPr lang="en-US" dirty="0" smtClean="0">
                <a:solidFill>
                  <a:srgbClr val="FFFFCC"/>
                </a:solidFill>
                <a:latin typeface="Arial" panose="020B0604020202020204" pitchFamily="34" charset="0"/>
                <a:cs typeface="Arial" panose="020B0604020202020204" pitchFamily="34" charset="0"/>
              </a:rPr>
              <a:t>(--you are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more susceptible to an acute stress reaction if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you are tired, “wired,” or in need of food/water).</a:t>
            </a:r>
          </a:p>
        </p:txBody>
      </p:sp>
    </p:spTree>
    <p:extLst>
      <p:ext uri="{BB962C8B-B14F-4D97-AF65-F5344CB8AC3E}">
        <p14:creationId xmlns:p14="http://schemas.microsoft.com/office/powerpoint/2010/main" val="413403258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3428999" y="2743200"/>
            <a:ext cx="2200542" cy="2308324"/>
          </a:xfrm>
          <a:prstGeom prst="rect">
            <a:avLst/>
          </a:prstGeom>
          <a:noFill/>
          <a:ln w="25400">
            <a:solidFill>
              <a:schemeClr val="accent1">
                <a:shade val="50000"/>
              </a:schemeClr>
            </a:solidFill>
          </a:ln>
        </p:spPr>
        <p:txBody>
          <a:bodyPr wrap="square" rtlCol="0">
            <a:spAutoFit/>
          </a:bodyPr>
          <a:lstStyle/>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Offering Emotional </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Engagement as Vital to</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Pastoral Practice </a:t>
            </a:r>
            <a:endPar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5" name="TextBox 4"/>
          <p:cNvSpPr txBox="1"/>
          <p:nvPr/>
        </p:nvSpPr>
        <p:spPr>
          <a:xfrm>
            <a:off x="498504" y="2742575"/>
            <a:ext cx="1981200" cy="2308324"/>
          </a:xfrm>
          <a:prstGeom prst="rect">
            <a:avLst/>
          </a:prstGeom>
          <a:noFill/>
          <a:ln w="25400">
            <a:solidFill>
              <a:schemeClr val="accent1">
                <a:shade val="50000"/>
              </a:schemeClr>
            </a:solidFill>
          </a:ln>
        </p:spPr>
        <p:txBody>
          <a:bodyPr wrap="square" rtlCol="0">
            <a:spAutoFit/>
          </a:bodyPr>
          <a:lstStyle/>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Keeping</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Objective </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Perspective</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as Part of a</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Professional</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Care Team</a:t>
            </a:r>
            <a:endPar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2" name="TextBox 1"/>
          <p:cNvSpPr txBox="1"/>
          <p:nvPr/>
        </p:nvSpPr>
        <p:spPr>
          <a:xfrm>
            <a:off x="5630965" y="3388471"/>
            <a:ext cx="923658" cy="1015663"/>
          </a:xfrm>
          <a:prstGeom prst="rect">
            <a:avLst/>
          </a:prstGeom>
          <a:noFill/>
        </p:spPr>
        <p:txBody>
          <a:bodyPr wrap="square" rtlCol="0">
            <a:spAutoFit/>
          </a:bodyPr>
          <a:lstStyle/>
          <a:p>
            <a:r>
              <a:rPr lang="en-US" sz="6000" dirty="0" smtClean="0">
                <a:solidFill>
                  <a:srgbClr val="FFFFCC"/>
                </a:solidFill>
                <a:sym typeface="Wingdings"/>
              </a:rPr>
              <a:t></a:t>
            </a:r>
            <a:endParaRPr lang="en-US" sz="6000" dirty="0">
              <a:solidFill>
                <a:srgbClr val="FFFFCC"/>
              </a:solidFill>
            </a:endParaRPr>
          </a:p>
        </p:txBody>
      </p:sp>
      <p:sp>
        <p:nvSpPr>
          <p:cNvPr id="6" name="TextBox 5"/>
          <p:cNvSpPr txBox="1"/>
          <p:nvPr/>
        </p:nvSpPr>
        <p:spPr>
          <a:xfrm>
            <a:off x="6629399" y="2742577"/>
            <a:ext cx="1981200" cy="2308324"/>
          </a:xfrm>
          <a:prstGeom prst="rect">
            <a:avLst/>
          </a:prstGeom>
          <a:noFill/>
          <a:ln w="25400">
            <a:solidFill>
              <a:schemeClr val="accent1">
                <a:shade val="50000"/>
              </a:schemeClr>
            </a:solidFill>
          </a:ln>
        </p:spPr>
        <p:txBody>
          <a:bodyPr wrap="square" rtlCol="0">
            <a:spAutoFit/>
          </a:bodyPr>
          <a:lstStyle/>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Managing</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One’s Own Personal </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Stress Reaction to </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Situation </a:t>
            </a:r>
            <a:endPar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7" name="TextBox 6"/>
          <p:cNvSpPr txBox="1"/>
          <p:nvPr/>
        </p:nvSpPr>
        <p:spPr>
          <a:xfrm>
            <a:off x="2479704" y="3388905"/>
            <a:ext cx="923658" cy="1015663"/>
          </a:xfrm>
          <a:prstGeom prst="rect">
            <a:avLst/>
          </a:prstGeom>
          <a:noFill/>
        </p:spPr>
        <p:txBody>
          <a:bodyPr wrap="square" rtlCol="0">
            <a:spAutoFit/>
          </a:bodyPr>
          <a:lstStyle/>
          <a:p>
            <a:r>
              <a:rPr lang="en-US" sz="6000" dirty="0" smtClean="0">
                <a:solidFill>
                  <a:srgbClr val="FFFFCC"/>
                </a:solidFill>
                <a:sym typeface="Wingdings"/>
              </a:rPr>
              <a:t></a:t>
            </a:r>
            <a:endParaRPr lang="en-US" sz="6000" dirty="0">
              <a:solidFill>
                <a:srgbClr val="FFFFCC"/>
              </a:solidFill>
            </a:endParaRPr>
          </a:p>
        </p:txBody>
      </p:sp>
      <p:sp>
        <p:nvSpPr>
          <p:cNvPr id="8" name="TextBox 7"/>
          <p:cNvSpPr txBox="1"/>
          <p:nvPr/>
        </p:nvSpPr>
        <p:spPr>
          <a:xfrm>
            <a:off x="719271" y="1219199"/>
            <a:ext cx="7619999" cy="430887"/>
          </a:xfrm>
          <a:prstGeom prst="rect">
            <a:avLst/>
          </a:prstGeom>
          <a:noFill/>
        </p:spPr>
        <p:txBody>
          <a:bodyPr wrap="square" rtlCol="0">
            <a:spAutoFit/>
          </a:bodyPr>
          <a:lstStyle/>
          <a:p>
            <a:pPr algn="ctr"/>
            <a:r>
              <a:rPr lang="en-US" sz="2200" b="1" dirty="0" smtClean="0">
                <a:solidFill>
                  <a:srgbClr val="FFFFCC"/>
                </a:solidFill>
                <a:effectLst>
                  <a:outerShdw blurRad="50800" dist="38100" dir="2700000" algn="tl" rotWithShape="0">
                    <a:prstClr val="black">
                      <a:alpha val="40000"/>
                    </a:prstClr>
                  </a:outerShdw>
                </a:effectLst>
              </a:rPr>
              <a:t>Challenge for the Chaplain During a Trauma Response</a:t>
            </a:r>
            <a:endParaRPr lang="en-US" sz="2200" b="1" dirty="0">
              <a:solidFill>
                <a:srgbClr val="FFFFCC"/>
              </a:solidFill>
              <a:effectLst>
                <a:outerShdw blurRad="50800" dist="38100" dir="2700000" algn="tl" rotWithShape="0">
                  <a:prstClr val="black">
                    <a:alpha val="40000"/>
                  </a:prstClr>
                </a:outerShdw>
              </a:effectLst>
            </a:endParaRPr>
          </a:p>
        </p:txBody>
      </p:sp>
    </p:spTree>
    <p:extLst>
      <p:ext uri="{BB962C8B-B14F-4D97-AF65-F5344CB8AC3E}">
        <p14:creationId xmlns:p14="http://schemas.microsoft.com/office/powerpoint/2010/main" val="4643157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609600"/>
            <a:ext cx="8077200" cy="5416868"/>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TRAUMA</a:t>
            </a:r>
          </a:p>
          <a:p>
            <a:pPr algn="ctr"/>
            <a:endParaRPr lang="en-US" sz="4400"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i="1" u="sng" dirty="0" smtClean="0">
                <a:solidFill>
                  <a:srgbClr val="FFFFCC"/>
                </a:solidFill>
                <a:latin typeface="Arial" panose="020B0604020202020204" pitchFamily="34" charset="0"/>
                <a:cs typeface="Arial" panose="020B0604020202020204" pitchFamily="34" charset="0"/>
              </a:rPr>
              <a:t>Etymology</a:t>
            </a:r>
            <a:r>
              <a:rPr lang="en-US" i="1" dirty="0" smtClean="0">
                <a:solidFill>
                  <a:srgbClr val="FFFFCC"/>
                </a:solidFill>
                <a:latin typeface="Arial" panose="020B0604020202020204" pitchFamily="34" charset="0"/>
                <a:cs typeface="Arial" panose="020B0604020202020204" pitchFamily="34" charset="0"/>
              </a:rPr>
              <a:t>: </a:t>
            </a:r>
            <a:r>
              <a:rPr lang="en-US" i="1"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from the Greek (</a:t>
            </a:r>
            <a:r>
              <a:rPr lang="el-GR" dirty="0" smtClean="0">
                <a:solidFill>
                  <a:srgbClr val="FFFFCC"/>
                </a:solidFill>
                <a:latin typeface="Arial" panose="020B0604020202020204" pitchFamily="34" charset="0"/>
                <a:cs typeface="Arial" panose="020B0604020202020204" pitchFamily="34" charset="0"/>
              </a:rPr>
              <a:t>τραῦμα</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l-GR" dirty="0" smtClean="0">
                <a:solidFill>
                  <a:srgbClr val="FFFFCC"/>
                </a:solidFill>
                <a:latin typeface="Arial" panose="020B0604020202020204" pitchFamily="34" charset="0"/>
                <a:cs typeface="Arial" panose="020B0604020202020204" pitchFamily="34" charset="0"/>
              </a:rPr>
              <a:t>τρῶμα</a:t>
            </a:r>
            <a:r>
              <a:rPr lang="en-US" dirty="0" smtClean="0">
                <a:solidFill>
                  <a:srgbClr val="FFFFCC"/>
                </a:solidFill>
                <a:latin typeface="Arial" panose="020B0604020202020204" pitchFamily="34" charset="0"/>
                <a:cs typeface="Arial" panose="020B0604020202020204" pitchFamily="34" charset="0"/>
              </a:rPr>
              <a:t>) for </a:t>
            </a:r>
            <a:r>
              <a:rPr lang="en-US" i="1" dirty="0" smtClean="0">
                <a:solidFill>
                  <a:srgbClr val="FFFFCC"/>
                </a:solidFill>
                <a:latin typeface="Arial" panose="020B0604020202020204" pitchFamily="34" charset="0"/>
                <a:cs typeface="Arial" panose="020B0604020202020204" pitchFamily="34" charset="0"/>
              </a:rPr>
              <a:t>wound</a:t>
            </a:r>
            <a:r>
              <a:rPr lang="en-US" dirty="0" smtClean="0">
                <a:solidFill>
                  <a:srgbClr val="FFFFCC"/>
                </a:solidFill>
                <a:latin typeface="Arial" panose="020B0604020202020204" pitchFamily="34" charset="0"/>
                <a:cs typeface="Arial" panose="020B0604020202020204" pitchFamily="34" charset="0"/>
              </a:rPr>
              <a:t>.</a:t>
            </a:r>
          </a:p>
          <a:p>
            <a:endParaRPr lang="en-US" sz="2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a:t>
            </a:r>
            <a:r>
              <a:rPr lang="en-US" u="sng" dirty="0">
                <a:solidFill>
                  <a:srgbClr val="FFFFCC"/>
                </a:solidFill>
                <a:latin typeface="Arial" panose="020B0604020202020204" pitchFamily="34" charset="0"/>
                <a:cs typeface="Arial" panose="020B0604020202020204" pitchFamily="34" charset="0"/>
              </a:rPr>
              <a:t>Working </a:t>
            </a:r>
            <a:r>
              <a:rPr lang="en-US" u="sng" dirty="0" smtClean="0">
                <a:solidFill>
                  <a:srgbClr val="FFFFCC"/>
                </a:solidFill>
                <a:latin typeface="Arial" panose="020B0604020202020204" pitchFamily="34" charset="0"/>
                <a:cs typeface="Arial" panose="020B0604020202020204" pitchFamily="34" charset="0"/>
              </a:rPr>
              <a:t>Definition #1</a:t>
            </a:r>
            <a:r>
              <a:rPr lang="en-US" dirty="0" smtClean="0">
                <a:solidFill>
                  <a:srgbClr val="FFFFCC"/>
                </a:solidFill>
                <a:latin typeface="Arial" panose="020B0604020202020204" pitchFamily="34" charset="0"/>
                <a:cs typeface="Arial" panose="020B0604020202020204" pitchFamily="34" charset="0"/>
              </a:rPr>
              <a:t>:  A </a:t>
            </a:r>
            <a:r>
              <a:rPr lang="en-US" dirty="0">
                <a:solidFill>
                  <a:srgbClr val="FFFFCC"/>
                </a:solidFill>
                <a:latin typeface="Arial" panose="020B0604020202020204" pitchFamily="34" charset="0"/>
                <a:cs typeface="Arial" panose="020B0604020202020204" pitchFamily="34" charset="0"/>
              </a:rPr>
              <a:t>trauma is a serious physical </a:t>
            </a:r>
            <a:r>
              <a:rPr lang="en-US" dirty="0" smtClean="0">
                <a:solidFill>
                  <a:srgbClr val="FFFFCC"/>
                </a:solidFill>
                <a:latin typeface="Arial" panose="020B0604020202020204" pitchFamily="34" charset="0"/>
                <a:cs typeface="Arial" panose="020B0604020202020204" pitchFamily="34" charset="0"/>
              </a:rPr>
              <a:t>injury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or psychological </a:t>
            </a:r>
            <a:r>
              <a:rPr lang="en-US" dirty="0">
                <a:solidFill>
                  <a:srgbClr val="FFFFCC"/>
                </a:solidFill>
                <a:latin typeface="Arial" panose="020B0604020202020204" pitchFamily="34" charset="0"/>
                <a:cs typeface="Arial" panose="020B0604020202020204" pitchFamily="34" charset="0"/>
              </a:rPr>
              <a:t>experience that overwhelms our </a:t>
            </a:r>
            <a:r>
              <a:rPr lang="en-US" dirty="0" smtClean="0">
                <a:solidFill>
                  <a:srgbClr val="FFFFCC"/>
                </a:solidFill>
                <a:latin typeface="Arial" panose="020B0604020202020204" pitchFamily="34" charset="0"/>
                <a:cs typeface="Arial" panose="020B0604020202020204" pitchFamily="34" charset="0"/>
              </a:rPr>
              <a:t>capacity</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to cope, </a:t>
            </a:r>
            <a:r>
              <a:rPr lang="en-US" dirty="0">
                <a:solidFill>
                  <a:srgbClr val="FFFFCC"/>
                </a:solidFill>
                <a:latin typeface="Arial" panose="020B0604020202020204" pitchFamily="34" charset="0"/>
                <a:cs typeface="Arial" panose="020B0604020202020204" pitchFamily="34" charset="0"/>
              </a:rPr>
              <a:t>not only evoking an acute reaction but </a:t>
            </a:r>
            <a:r>
              <a:rPr lang="en-US" i="1" dirty="0" smtClean="0">
                <a:solidFill>
                  <a:srgbClr val="FFFFCC"/>
                </a:solidFill>
                <a:latin typeface="Arial" panose="020B0604020202020204" pitchFamily="34" charset="0"/>
                <a:cs typeface="Arial" panose="020B0604020202020204" pitchFamily="34" charset="0"/>
              </a:rPr>
              <a:t>indelibly </a:t>
            </a:r>
          </a:p>
          <a:p>
            <a:r>
              <a:rPr lang="en-US" i="1" dirty="0">
                <a:solidFill>
                  <a:srgbClr val="FFFFCC"/>
                </a:solidFill>
                <a:latin typeface="Arial" panose="020B0604020202020204" pitchFamily="34" charset="0"/>
                <a:cs typeface="Arial" panose="020B0604020202020204" pitchFamily="34" charset="0"/>
              </a:rPr>
              <a:t> </a:t>
            </a:r>
            <a:r>
              <a:rPr lang="en-US" i="1" dirty="0" smtClean="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affecting </a:t>
            </a:r>
            <a:r>
              <a:rPr lang="en-US" dirty="0">
                <a:solidFill>
                  <a:srgbClr val="FFFFCC"/>
                </a:solidFill>
                <a:latin typeface="Arial" panose="020B0604020202020204" pitchFamily="34" charset="0"/>
                <a:cs typeface="Arial" panose="020B0604020202020204" pitchFamily="34" charset="0"/>
              </a:rPr>
              <a:t>our </a:t>
            </a:r>
            <a:r>
              <a:rPr lang="en-US" dirty="0" smtClean="0">
                <a:solidFill>
                  <a:srgbClr val="FFFFCC"/>
                </a:solidFill>
                <a:latin typeface="Arial" panose="020B0604020202020204" pitchFamily="34" charset="0"/>
                <a:cs typeface="Arial" panose="020B0604020202020204" pitchFamily="34" charset="0"/>
              </a:rPr>
              <a:t>being </a:t>
            </a:r>
            <a:r>
              <a:rPr lang="en-US" dirty="0">
                <a:solidFill>
                  <a:srgbClr val="FFFFCC"/>
                </a:solidFill>
                <a:latin typeface="Arial" panose="020B0604020202020204" pitchFamily="34" charset="0"/>
                <a:cs typeface="Arial" panose="020B0604020202020204" pitchFamily="34" charset="0"/>
              </a:rPr>
              <a:t>and </a:t>
            </a:r>
            <a:r>
              <a:rPr lang="en-US" dirty="0" smtClean="0">
                <a:solidFill>
                  <a:srgbClr val="FFFFCC"/>
                </a:solidFill>
                <a:latin typeface="Arial" panose="020B0604020202020204" pitchFamily="34" charset="0"/>
                <a:cs typeface="Arial" panose="020B0604020202020204" pitchFamily="34" charset="0"/>
              </a:rPr>
              <a:t>sense of well-being</a:t>
            </a:r>
            <a:r>
              <a:rPr lang="en-US" dirty="0">
                <a:solidFill>
                  <a:srgbClr val="FFFFCC"/>
                </a:solidFill>
                <a:latin typeface="Arial" panose="020B0604020202020204" pitchFamily="34" charset="0"/>
                <a:cs typeface="Arial" panose="020B0604020202020204" pitchFamily="34" charset="0"/>
              </a:rPr>
              <a:t>. </a:t>
            </a:r>
          </a:p>
          <a:p>
            <a:endParaRPr lang="en-US" sz="2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u="sng" dirty="0" smtClean="0">
                <a:solidFill>
                  <a:srgbClr val="FFFFCC"/>
                </a:solidFill>
                <a:latin typeface="Arial" panose="020B0604020202020204" pitchFamily="34" charset="0"/>
                <a:cs typeface="Arial" panose="020B0604020202020204" pitchFamily="34" charset="0"/>
              </a:rPr>
              <a:t>Working Definition #2</a:t>
            </a:r>
            <a:r>
              <a:rPr lang="en-US" dirty="0">
                <a:solidFill>
                  <a:srgbClr val="FFFFCC"/>
                </a:solidFill>
                <a:latin typeface="Arial" panose="020B0604020202020204" pitchFamily="34" charset="0"/>
                <a:cs typeface="Arial" panose="020B0604020202020204" pitchFamily="34" charset="0"/>
              </a:rPr>
              <a:t>:  An instantly life-changing event for </a:t>
            </a:r>
            <a:endParaRPr lang="en-US"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 patient/family</a:t>
            </a:r>
            <a:r>
              <a:rPr lang="en-US" dirty="0">
                <a:solidFill>
                  <a:srgbClr val="FFFFCC"/>
                </a:solidFill>
                <a:latin typeface="Arial" panose="020B0604020202020204" pitchFamily="34" charset="0"/>
                <a:cs typeface="Arial" panose="020B0604020202020204" pitchFamily="34" charset="0"/>
              </a:rPr>
              <a:t>, requiring immediate trust in an unfamiliar </a:t>
            </a:r>
            <a:endParaRPr lang="en-US"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medical </a:t>
            </a:r>
            <a:r>
              <a:rPr lang="en-US" dirty="0">
                <a:solidFill>
                  <a:srgbClr val="FFFFCC"/>
                </a:solidFill>
                <a:latin typeface="Arial" panose="020B0604020202020204" pitchFamily="34" charset="0"/>
                <a:cs typeface="Arial" panose="020B0604020202020204" pitchFamily="34" charset="0"/>
              </a:rPr>
              <a:t>team in a moment when the world feels particularly </a:t>
            </a:r>
            <a:endParaRPr lang="en-US"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uncertain and unsafe. </a:t>
            </a:r>
            <a:endParaRPr lang="en-US" dirty="0">
              <a:solidFill>
                <a:srgbClr val="FFFFCC"/>
              </a:solidFill>
              <a:latin typeface="Arial" panose="020B0604020202020204" pitchFamily="34" charset="0"/>
              <a:cs typeface="Arial" panose="020B0604020202020204" pitchFamily="34" charset="0"/>
            </a:endParaRPr>
          </a:p>
          <a:p>
            <a:endParaRPr lang="en-US" sz="2800"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a:t>
            </a:r>
            <a:r>
              <a:rPr lang="en-US" u="sng" dirty="0">
                <a:solidFill>
                  <a:srgbClr val="FFFFCC"/>
                </a:solidFill>
                <a:latin typeface="Arial" panose="020B0604020202020204" pitchFamily="34" charset="0"/>
                <a:cs typeface="Arial" panose="020B0604020202020204" pitchFamily="34" charset="0"/>
              </a:rPr>
              <a:t>Practical </a:t>
            </a:r>
            <a:r>
              <a:rPr lang="en-US" u="sng" dirty="0" smtClean="0">
                <a:solidFill>
                  <a:srgbClr val="FFFFCC"/>
                </a:solidFill>
                <a:latin typeface="Arial" panose="020B0604020202020204" pitchFamily="34" charset="0"/>
                <a:cs typeface="Arial" panose="020B0604020202020204" pitchFamily="34" charset="0"/>
              </a:rPr>
              <a:t>Emphasis for This Presentation</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hours to </a:t>
            </a:r>
            <a:r>
              <a:rPr lang="en-US" dirty="0" smtClean="0">
                <a:solidFill>
                  <a:srgbClr val="FFFFCC"/>
                </a:solidFill>
                <a:latin typeface="Arial" panose="020B0604020202020204" pitchFamily="34" charset="0"/>
                <a:cs typeface="Arial" panose="020B0604020202020204" pitchFamily="34" charset="0"/>
              </a:rPr>
              <a:t>days</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after the traumatic event</a:t>
            </a:r>
          </a:p>
        </p:txBody>
      </p:sp>
    </p:spTree>
    <p:extLst>
      <p:ext uri="{BB962C8B-B14F-4D97-AF65-F5344CB8AC3E}">
        <p14:creationId xmlns:p14="http://schemas.microsoft.com/office/powerpoint/2010/main" val="109696060"/>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72200" y="4117645"/>
            <a:ext cx="1752600" cy="1261884"/>
          </a:xfrm>
          <a:prstGeom prst="rect">
            <a:avLst/>
          </a:prstGeom>
          <a:noFill/>
        </p:spPr>
        <p:txBody>
          <a:bodyPr wrap="square" rtlCol="0">
            <a:spAutoFit/>
          </a:bodyPr>
          <a:lstStyle/>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“Light in a Fractured World”</a:t>
            </a: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3525" y="1377070"/>
            <a:ext cx="4105275" cy="4002459"/>
          </a:xfrm>
          <a:prstGeom prst="rect">
            <a:avLst/>
          </a:prstGeom>
        </p:spPr>
      </p:pic>
      <p:sp>
        <p:nvSpPr>
          <p:cNvPr id="5" name="TextBox 4"/>
          <p:cNvSpPr txBox="1"/>
          <p:nvPr/>
        </p:nvSpPr>
        <p:spPr>
          <a:xfrm>
            <a:off x="1533525" y="5398579"/>
            <a:ext cx="838200" cy="123111"/>
          </a:xfrm>
          <a:prstGeom prst="rect">
            <a:avLst/>
          </a:prstGeom>
          <a:noFill/>
        </p:spPr>
        <p:txBody>
          <a:bodyPr wrap="square" lIns="0" tIns="0" rIns="0" bIns="0" rtlCol="0">
            <a:spAutoFit/>
          </a:bodyPr>
          <a:lstStyle/>
          <a:p>
            <a:r>
              <a:rPr lang="en-US" sz="800" dirty="0" smtClean="0">
                <a:solidFill>
                  <a:srgbClr val="0070C0"/>
                </a:solidFill>
              </a:rPr>
              <a:t>By John Ehman</a:t>
            </a:r>
            <a:endParaRPr lang="en-US" sz="800" dirty="0">
              <a:solidFill>
                <a:srgbClr val="0070C0"/>
              </a:solidFill>
            </a:endParaRPr>
          </a:p>
        </p:txBody>
      </p:sp>
    </p:spTree>
    <p:extLst>
      <p:ext uri="{BB962C8B-B14F-4D97-AF65-F5344CB8AC3E}">
        <p14:creationId xmlns:p14="http://schemas.microsoft.com/office/powerpoint/2010/main" val="186136280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508760" y="2057400"/>
            <a:ext cx="6096000" cy="2893100"/>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Special Case of a Patient’s Death </a:t>
            </a: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Soon after Hospitalization </a:t>
            </a:r>
          </a:p>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There is a limited opportunity for the chaplain to make an impact on the family’s subsequent journey of healing, by taking advantage of last interactions with family members. </a:t>
            </a:r>
          </a:p>
          <a:p>
            <a:pPr algn="ctr"/>
            <a:endParaRPr lang="en-US" sz="4400" dirty="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5721394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381000"/>
            <a:ext cx="7620000" cy="5878532"/>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“Sowing Seeds for Healing” in the Grieving Family</a:t>
            </a:r>
          </a:p>
          <a:p>
            <a:pPr algn="just"/>
            <a:endParaRPr lang="en-US" sz="1200" dirty="0">
              <a:solidFill>
                <a:srgbClr val="FFFFCC"/>
              </a:solidFill>
              <a:latin typeface="Arial" panose="020B0604020202020204" pitchFamily="34" charset="0"/>
              <a:cs typeface="Arial" panose="020B0604020202020204" pitchFamily="34" charset="0"/>
            </a:endParaRPr>
          </a:p>
          <a:p>
            <a:pPr algn="just"/>
            <a:endParaRPr lang="en-US" sz="1000"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00"/>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Express </a:t>
            </a:r>
            <a:r>
              <a:rPr lang="en-US" sz="1700" dirty="0">
                <a:solidFill>
                  <a:srgbClr val="FFFFCC"/>
                </a:solidFill>
                <a:latin typeface="Arial" panose="020B0604020202020204" pitchFamily="34" charset="0"/>
                <a:cs typeface="Arial" panose="020B0604020202020204" pitchFamily="34" charset="0"/>
              </a:rPr>
              <a:t>sorrow specifically for the loss </a:t>
            </a:r>
            <a:r>
              <a:rPr lang="en-US" sz="1700" dirty="0" smtClean="0">
                <a:solidFill>
                  <a:srgbClr val="FFFFCC"/>
                </a:solidFill>
                <a:latin typeface="Arial" panose="020B0604020202020204" pitchFamily="34" charset="0"/>
                <a:cs typeface="Arial" panose="020B0604020202020204" pitchFamily="34" charset="0"/>
              </a:rPr>
              <a:t>(as </a:t>
            </a:r>
            <a:r>
              <a:rPr lang="en-US" sz="1700" dirty="0">
                <a:solidFill>
                  <a:srgbClr val="FFFFCC"/>
                </a:solidFill>
                <a:latin typeface="Arial" panose="020B0604020202020204" pitchFamily="34" charset="0"/>
                <a:cs typeface="Arial" panose="020B0604020202020204" pitchFamily="34" charset="0"/>
              </a:rPr>
              <a:t>opposed to an </a:t>
            </a:r>
            <a:r>
              <a:rPr lang="en-US" sz="1700" dirty="0" smtClean="0">
                <a:solidFill>
                  <a:srgbClr val="FFFFCC"/>
                </a:solidFill>
                <a:latin typeface="Arial" panose="020B0604020202020204" pitchFamily="34" charset="0"/>
                <a:cs typeface="Arial" panose="020B0604020202020204" pitchFamily="34" charset="0"/>
              </a:rPr>
              <a:t>open-ended </a:t>
            </a:r>
          </a:p>
          <a:p>
            <a:pPr algn="just"/>
            <a:r>
              <a:rPr lang="en-US" sz="1700" dirty="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       statement of </a:t>
            </a:r>
            <a:r>
              <a:rPr lang="en-US" sz="1700" dirty="0">
                <a:solidFill>
                  <a:srgbClr val="FFFFCC"/>
                </a:solidFill>
                <a:latin typeface="Arial" panose="020B0604020202020204" pitchFamily="34" charset="0"/>
                <a:cs typeface="Arial" panose="020B0604020202020204" pitchFamily="34" charset="0"/>
              </a:rPr>
              <a:t>“I’m sorry”). </a:t>
            </a:r>
            <a:r>
              <a:rPr lang="en-US" sz="1700" dirty="0" smtClean="0">
                <a:solidFill>
                  <a:srgbClr val="FFFFCC"/>
                </a:solidFill>
                <a:latin typeface="Arial" panose="020B0604020202020204" pitchFamily="34" charset="0"/>
                <a:cs typeface="Arial" panose="020B0604020202020204" pitchFamily="34" charset="0"/>
              </a:rPr>
              <a:t>Speak eye-level to eye-level and, unless </a:t>
            </a:r>
          </a:p>
          <a:p>
            <a:pPr algn="just"/>
            <a:r>
              <a:rPr lang="en-US" sz="1700" dirty="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       contraindicated, let the family know that you’ll keep them and their </a:t>
            </a:r>
          </a:p>
          <a:p>
            <a:pPr algn="just"/>
            <a:r>
              <a:rPr lang="en-US" sz="1700" dirty="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       loved one in your thoughts/prayers that night. Look for opportunities </a:t>
            </a:r>
          </a:p>
          <a:p>
            <a:pPr algn="just"/>
            <a:r>
              <a:rPr lang="en-US" sz="1700" dirty="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       to make small </a:t>
            </a:r>
            <a:r>
              <a:rPr lang="en-US" sz="1700" i="1" dirty="0" smtClean="0">
                <a:solidFill>
                  <a:srgbClr val="FFFFCC"/>
                </a:solidFill>
                <a:latin typeface="Arial" panose="020B0604020202020204" pitchFamily="34" charset="0"/>
                <a:cs typeface="Arial" panose="020B0604020202020204" pitchFamily="34" charset="0"/>
              </a:rPr>
              <a:t>gestures</a:t>
            </a:r>
            <a:r>
              <a:rPr lang="en-US" sz="1700" dirty="0" smtClean="0">
                <a:solidFill>
                  <a:srgbClr val="FFFFCC"/>
                </a:solidFill>
                <a:latin typeface="Arial" panose="020B0604020202020204" pitchFamily="34" charset="0"/>
                <a:cs typeface="Arial" panose="020B0604020202020204" pitchFamily="34" charset="0"/>
              </a:rPr>
              <a:t> of compassion, as families in shock may </a:t>
            </a:r>
          </a:p>
          <a:p>
            <a:pPr algn="just"/>
            <a:r>
              <a:rPr lang="en-US" sz="1700" dirty="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       not remember what has been </a:t>
            </a:r>
            <a:r>
              <a:rPr lang="en-US" sz="1700" i="1" dirty="0" smtClean="0">
                <a:solidFill>
                  <a:srgbClr val="FFFFCC"/>
                </a:solidFill>
                <a:latin typeface="Arial" panose="020B0604020202020204" pitchFamily="34" charset="0"/>
                <a:cs typeface="Arial" panose="020B0604020202020204" pitchFamily="34" charset="0"/>
              </a:rPr>
              <a:t>said</a:t>
            </a:r>
            <a:r>
              <a:rPr lang="en-US" sz="1700" dirty="0" smtClean="0">
                <a:solidFill>
                  <a:srgbClr val="FFFFCC"/>
                </a:solidFill>
                <a:latin typeface="Arial" panose="020B0604020202020204" pitchFamily="34" charset="0"/>
                <a:cs typeface="Arial" panose="020B0604020202020204" pitchFamily="34" charset="0"/>
              </a:rPr>
              <a:t> as much as what has been </a:t>
            </a:r>
            <a:r>
              <a:rPr lang="en-US" sz="1700" i="1" dirty="0" smtClean="0">
                <a:solidFill>
                  <a:srgbClr val="FFFFCC"/>
                </a:solidFill>
                <a:latin typeface="Arial" panose="020B0604020202020204" pitchFamily="34" charset="0"/>
                <a:cs typeface="Arial" panose="020B0604020202020204" pitchFamily="34" charset="0"/>
              </a:rPr>
              <a:t>done</a:t>
            </a:r>
            <a:r>
              <a:rPr lang="en-US" sz="1700" dirty="0" smtClean="0">
                <a:solidFill>
                  <a:srgbClr val="FFFFCC"/>
                </a:solidFill>
                <a:latin typeface="Arial" panose="020B0604020202020204" pitchFamily="34" charset="0"/>
                <a:cs typeface="Arial" panose="020B0604020202020204" pitchFamily="34" charset="0"/>
              </a:rPr>
              <a:t>. </a:t>
            </a: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00"/>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sz="1700" dirty="0">
                <a:solidFill>
                  <a:srgbClr val="FFFFCC"/>
                </a:solidFill>
                <a:latin typeface="Arial" panose="020B0604020202020204" pitchFamily="34" charset="0"/>
                <a:cs typeface="Arial" panose="020B0604020202020204" pitchFamily="34" charset="0"/>
              </a:rPr>
              <a:t>Encourage the family to talk about their loss in the days ahead, </a:t>
            </a:r>
            <a:r>
              <a:rPr lang="en-US" sz="1700" dirty="0" smtClean="0">
                <a:solidFill>
                  <a:srgbClr val="FFFFCC"/>
                </a:solidFill>
                <a:latin typeface="Arial" panose="020B0604020202020204" pitchFamily="34" charset="0"/>
                <a:cs typeface="Arial" panose="020B0604020202020204" pitchFamily="34" charset="0"/>
              </a:rPr>
              <a:t>but</a:t>
            </a:r>
            <a:endParaRPr lang="en-US" sz="1700" dirty="0">
              <a:solidFill>
                <a:srgbClr val="FFFFCC"/>
              </a:solidFill>
              <a:latin typeface="Arial" panose="020B0604020202020204" pitchFamily="34" charset="0"/>
              <a:cs typeface="Arial" panose="020B0604020202020204" pitchFamily="34" charset="0"/>
            </a:endParaRPr>
          </a:p>
          <a:p>
            <a:pPr algn="just"/>
            <a:r>
              <a:rPr lang="en-US" sz="1700" dirty="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     acknowledge </a:t>
            </a:r>
            <a:r>
              <a:rPr lang="en-US" sz="1700" dirty="0">
                <a:solidFill>
                  <a:srgbClr val="FFFFCC"/>
                </a:solidFill>
                <a:latin typeface="Arial" panose="020B0604020202020204" pitchFamily="34" charset="0"/>
                <a:cs typeface="Arial" panose="020B0604020202020204" pitchFamily="34" charset="0"/>
              </a:rPr>
              <a:t>that everyone in the family will be moving </a:t>
            </a:r>
            <a:r>
              <a:rPr lang="en-US" sz="1700" dirty="0" smtClean="0">
                <a:solidFill>
                  <a:srgbClr val="FFFFCC"/>
                </a:solidFill>
                <a:latin typeface="Arial" panose="020B0604020202020204" pitchFamily="34" charset="0"/>
                <a:cs typeface="Arial" panose="020B0604020202020204" pitchFamily="34" charset="0"/>
              </a:rPr>
              <a:t>through </a:t>
            </a:r>
          </a:p>
          <a:p>
            <a:pPr algn="just"/>
            <a:r>
              <a:rPr lang="en-US" sz="1700" dirty="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       grief </a:t>
            </a:r>
            <a:r>
              <a:rPr lang="en-US" sz="1700" dirty="0">
                <a:solidFill>
                  <a:srgbClr val="FFFFCC"/>
                </a:solidFill>
                <a:latin typeface="Arial" panose="020B0604020202020204" pitchFamily="34" charset="0"/>
                <a:cs typeface="Arial" panose="020B0604020202020204" pitchFamily="34" charset="0"/>
              </a:rPr>
              <a:t>in their own way, and some people outside of the </a:t>
            </a:r>
            <a:r>
              <a:rPr lang="en-US" sz="1700" dirty="0" smtClean="0">
                <a:solidFill>
                  <a:srgbClr val="FFFFCC"/>
                </a:solidFill>
                <a:latin typeface="Arial" panose="020B0604020202020204" pitchFamily="34" charset="0"/>
                <a:cs typeface="Arial" panose="020B0604020202020204" pitchFamily="34" charset="0"/>
              </a:rPr>
              <a:t>family may</a:t>
            </a:r>
          </a:p>
          <a:p>
            <a:pPr algn="just"/>
            <a:r>
              <a:rPr lang="en-US" sz="1700" dirty="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       </a:t>
            </a:r>
            <a:r>
              <a:rPr lang="en-US" sz="1700" dirty="0">
                <a:solidFill>
                  <a:srgbClr val="FFFFCC"/>
                </a:solidFill>
                <a:latin typeface="Arial" panose="020B0604020202020204" pitchFamily="34" charset="0"/>
                <a:cs typeface="Arial" panose="020B0604020202020204" pitchFamily="34" charset="0"/>
              </a:rPr>
              <a:t>have a hard time hearing and understand their </a:t>
            </a:r>
            <a:r>
              <a:rPr lang="en-US" sz="1700" dirty="0" smtClean="0">
                <a:solidFill>
                  <a:srgbClr val="FFFFCC"/>
                </a:solidFill>
                <a:latin typeface="Arial" panose="020B0604020202020204" pitchFamily="34" charset="0"/>
                <a:cs typeface="Arial" panose="020B0604020202020204" pitchFamily="34" charset="0"/>
              </a:rPr>
              <a:t>traumatic </a:t>
            </a:r>
            <a:r>
              <a:rPr lang="en-US" sz="1700" dirty="0">
                <a:solidFill>
                  <a:srgbClr val="FFFFCC"/>
                </a:solidFill>
                <a:latin typeface="Arial" panose="020B0604020202020204" pitchFamily="34" charset="0"/>
                <a:cs typeface="Arial" panose="020B0604020202020204" pitchFamily="34" charset="0"/>
              </a:rPr>
              <a:t>feelings</a:t>
            </a:r>
            <a:r>
              <a:rPr lang="en-US" sz="1700" dirty="0" smtClean="0">
                <a:solidFill>
                  <a:srgbClr val="FFFFCC"/>
                </a:solidFill>
                <a:latin typeface="Arial" panose="020B0604020202020204" pitchFamily="34" charset="0"/>
                <a:cs typeface="Arial" panose="020B0604020202020204" pitchFamily="34" charset="0"/>
              </a:rPr>
              <a:t>.</a:t>
            </a:r>
          </a:p>
          <a:p>
            <a:pPr algn="just"/>
            <a:r>
              <a:rPr lang="en-US" sz="1700" dirty="0" smtClean="0">
                <a:solidFill>
                  <a:srgbClr val="FFFFCC"/>
                </a:solidFill>
                <a:latin typeface="Arial" panose="020B0604020202020204" pitchFamily="34" charset="0"/>
                <a:cs typeface="Arial" panose="020B0604020202020204" pitchFamily="34" charset="0"/>
              </a:rPr>
              <a:t>        (</a:t>
            </a:r>
            <a:r>
              <a:rPr lang="en-US" sz="1700" dirty="0">
                <a:solidFill>
                  <a:srgbClr val="FFFFCC"/>
                </a:solidFill>
                <a:latin typeface="Arial" panose="020B0604020202020204" pitchFamily="34" charset="0"/>
                <a:cs typeface="Arial" panose="020B0604020202020204" pitchFamily="34" charset="0"/>
              </a:rPr>
              <a:t>This may be a specific message for the </a:t>
            </a:r>
            <a:r>
              <a:rPr lang="en-US" sz="1700" dirty="0" smtClean="0">
                <a:solidFill>
                  <a:srgbClr val="FFFFCC"/>
                </a:solidFill>
                <a:latin typeface="Arial" panose="020B0604020202020204" pitchFamily="34" charset="0"/>
                <a:cs typeface="Arial" panose="020B0604020202020204" pitchFamily="34" charset="0"/>
              </a:rPr>
              <a:t>family </a:t>
            </a:r>
            <a:r>
              <a:rPr lang="en-US" sz="1700" dirty="0">
                <a:solidFill>
                  <a:srgbClr val="FFFFCC"/>
                </a:solidFill>
                <a:latin typeface="Arial" panose="020B0604020202020204" pitchFamily="34" charset="0"/>
                <a:cs typeface="Arial" panose="020B0604020202020204" pitchFamily="34" charset="0"/>
              </a:rPr>
              <a:t>member who </a:t>
            </a:r>
            <a:endParaRPr lang="en-US" sz="1700" dirty="0" smtClean="0">
              <a:solidFill>
                <a:srgbClr val="FFFFCC"/>
              </a:solidFill>
              <a:latin typeface="Arial" panose="020B0604020202020204" pitchFamily="34" charset="0"/>
              <a:cs typeface="Arial" panose="020B0604020202020204" pitchFamily="34" charset="0"/>
            </a:endParaRPr>
          </a:p>
          <a:p>
            <a:pPr algn="just"/>
            <a:r>
              <a:rPr lang="en-US" sz="1700" dirty="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       appears </a:t>
            </a:r>
            <a:r>
              <a:rPr lang="en-US" sz="1700" dirty="0">
                <a:solidFill>
                  <a:srgbClr val="FFFFCC"/>
                </a:solidFill>
                <a:latin typeface="Arial" panose="020B0604020202020204" pitchFamily="34" charset="0"/>
                <a:cs typeface="Arial" panose="020B0604020202020204" pitchFamily="34" charset="0"/>
              </a:rPr>
              <a:t>to be taking the lead in </a:t>
            </a:r>
            <a:r>
              <a:rPr lang="en-US" sz="1700" dirty="0" smtClean="0">
                <a:solidFill>
                  <a:srgbClr val="FFFFCC"/>
                </a:solidFill>
                <a:latin typeface="Arial" panose="020B0604020202020204" pitchFamily="34" charset="0"/>
                <a:cs typeface="Arial" panose="020B0604020202020204" pitchFamily="34" charset="0"/>
              </a:rPr>
              <a:t>overseeing the </a:t>
            </a:r>
            <a:r>
              <a:rPr lang="en-US" sz="1700" dirty="0">
                <a:solidFill>
                  <a:srgbClr val="FFFFCC"/>
                </a:solidFill>
                <a:latin typeface="Arial" panose="020B0604020202020204" pitchFamily="34" charset="0"/>
                <a:cs typeface="Arial" panose="020B0604020202020204" pitchFamily="34" charset="0"/>
              </a:rPr>
              <a:t>family’s needs.) </a:t>
            </a:r>
          </a:p>
          <a:p>
            <a:pPr algn="just"/>
            <a:endParaRPr lang="en-US" sz="2000"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00"/>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sz="1700" dirty="0">
                <a:solidFill>
                  <a:srgbClr val="FFFFCC"/>
                </a:solidFill>
                <a:latin typeface="Arial" panose="020B0604020202020204" pitchFamily="34" charset="0"/>
                <a:cs typeface="Arial" panose="020B0604020202020204" pitchFamily="34" charset="0"/>
              </a:rPr>
              <a:t>Plant the idea of a bereavement support group or formal </a:t>
            </a:r>
            <a:r>
              <a:rPr lang="en-US" sz="1700" dirty="0" smtClean="0">
                <a:solidFill>
                  <a:srgbClr val="FFFFCC"/>
                </a:solidFill>
                <a:latin typeface="Arial" panose="020B0604020202020204" pitchFamily="34" charset="0"/>
                <a:cs typeface="Arial" panose="020B0604020202020204" pitchFamily="34" charset="0"/>
              </a:rPr>
              <a:t>counseling</a:t>
            </a:r>
            <a:r>
              <a:rPr lang="en-US" sz="1700" dirty="0">
                <a:solidFill>
                  <a:srgbClr val="FFFFCC"/>
                </a:solidFill>
                <a:latin typeface="Arial" panose="020B0604020202020204" pitchFamily="34" charset="0"/>
                <a:cs typeface="Arial" panose="020B0604020202020204" pitchFamily="34" charset="0"/>
              </a:rPr>
              <a:t>. </a:t>
            </a:r>
            <a:endParaRPr lang="en-US" sz="1700" dirty="0" smtClean="0">
              <a:solidFill>
                <a:srgbClr val="FFFFCC"/>
              </a:solidFill>
              <a:latin typeface="Arial" panose="020B0604020202020204" pitchFamily="34" charset="0"/>
              <a:cs typeface="Arial" panose="020B0604020202020204" pitchFamily="34" charset="0"/>
            </a:endParaRPr>
          </a:p>
          <a:p>
            <a:pPr algn="just"/>
            <a:r>
              <a:rPr lang="en-US" sz="1700" dirty="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       State </a:t>
            </a:r>
            <a:r>
              <a:rPr lang="en-US" sz="1700" dirty="0">
                <a:solidFill>
                  <a:srgbClr val="FFFFCC"/>
                </a:solidFill>
                <a:latin typeface="Arial" panose="020B0604020202020204" pitchFamily="34" charset="0"/>
                <a:cs typeface="Arial" panose="020B0604020202020204" pitchFamily="34" charset="0"/>
              </a:rPr>
              <a:t>that many people find this helpful. </a:t>
            </a:r>
          </a:p>
          <a:p>
            <a:pPr algn="just"/>
            <a:endParaRPr lang="en-US" dirty="0" smtClean="0">
              <a:solidFill>
                <a:srgbClr val="FFFFCC"/>
              </a:solidFill>
              <a:latin typeface="Arial" panose="020B0604020202020204" pitchFamily="34" charset="0"/>
              <a:cs typeface="Arial" panose="020B0604020202020204" pitchFamily="34" charset="0"/>
            </a:endParaRPr>
          </a:p>
          <a:p>
            <a:pPr algn="just"/>
            <a:r>
              <a:rPr lang="en-US" dirty="0" smtClean="0">
                <a:solidFill>
                  <a:srgbClr val="FFFF00"/>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sz="1700" dirty="0">
                <a:solidFill>
                  <a:srgbClr val="FFFFCC"/>
                </a:solidFill>
                <a:latin typeface="Arial" panose="020B0604020202020204" pitchFamily="34" charset="0"/>
                <a:cs typeface="Arial" panose="020B0604020202020204" pitchFamily="34" charset="0"/>
              </a:rPr>
              <a:t>If practical, walk </a:t>
            </a:r>
            <a:r>
              <a:rPr lang="en-US" sz="1700" dirty="0" smtClean="0">
                <a:solidFill>
                  <a:srgbClr val="FFFFCC"/>
                </a:solidFill>
                <a:latin typeface="Arial" panose="020B0604020202020204" pitchFamily="34" charset="0"/>
                <a:cs typeface="Arial" panose="020B0604020202020204" pitchFamily="34" charset="0"/>
              </a:rPr>
              <a:t>the family </a:t>
            </a:r>
            <a:r>
              <a:rPr lang="en-US" sz="1700" dirty="0">
                <a:solidFill>
                  <a:srgbClr val="FFFFCC"/>
                </a:solidFill>
                <a:latin typeface="Arial" panose="020B0604020202020204" pitchFamily="34" charset="0"/>
                <a:cs typeface="Arial" panose="020B0604020202020204" pitchFamily="34" charset="0"/>
              </a:rPr>
              <a:t>to the </a:t>
            </a:r>
            <a:r>
              <a:rPr lang="en-US" sz="1700" dirty="0" smtClean="0">
                <a:solidFill>
                  <a:srgbClr val="FFFFCC"/>
                </a:solidFill>
                <a:latin typeface="Arial" panose="020B0604020202020204" pitchFamily="34" charset="0"/>
                <a:cs typeface="Arial" panose="020B0604020202020204" pitchFamily="34" charset="0"/>
              </a:rPr>
              <a:t>door. Let them leave </a:t>
            </a:r>
            <a:r>
              <a:rPr lang="en-US" sz="1700" i="1" dirty="0" smtClean="0">
                <a:solidFill>
                  <a:srgbClr val="FFFFCC"/>
                </a:solidFill>
                <a:latin typeface="Arial" panose="020B0604020202020204" pitchFamily="34" charset="0"/>
                <a:cs typeface="Arial" panose="020B0604020202020204" pitchFamily="34" charset="0"/>
              </a:rPr>
              <a:t>you</a:t>
            </a:r>
            <a:r>
              <a:rPr lang="en-US" sz="1700" dirty="0" smtClean="0">
                <a:solidFill>
                  <a:srgbClr val="FFFFCC"/>
                </a:solidFill>
                <a:latin typeface="Arial" panose="020B0604020202020204" pitchFamily="34" charset="0"/>
                <a:cs typeface="Arial" panose="020B0604020202020204" pitchFamily="34" charset="0"/>
              </a:rPr>
              <a:t> instead </a:t>
            </a:r>
          </a:p>
          <a:p>
            <a:pPr algn="just"/>
            <a:r>
              <a:rPr lang="en-US" sz="1700" dirty="0">
                <a:solidFill>
                  <a:srgbClr val="FFFFCC"/>
                </a:solidFill>
                <a:latin typeface="Arial" panose="020B0604020202020204" pitchFamily="34" charset="0"/>
                <a:cs typeface="Arial" panose="020B0604020202020204" pitchFamily="34" charset="0"/>
              </a:rPr>
              <a:t> </a:t>
            </a:r>
            <a:r>
              <a:rPr lang="en-US" sz="1700" dirty="0" smtClean="0">
                <a:solidFill>
                  <a:srgbClr val="FFFFCC"/>
                </a:solidFill>
                <a:latin typeface="Arial" panose="020B0604020202020204" pitchFamily="34" charset="0"/>
                <a:cs typeface="Arial" panose="020B0604020202020204" pitchFamily="34" charset="0"/>
              </a:rPr>
              <a:t>       of you leaving </a:t>
            </a:r>
            <a:r>
              <a:rPr lang="en-US" sz="1700" i="1" dirty="0" smtClean="0">
                <a:solidFill>
                  <a:srgbClr val="FFFFCC"/>
                </a:solidFill>
                <a:latin typeface="Arial" panose="020B0604020202020204" pitchFamily="34" charset="0"/>
                <a:cs typeface="Arial" panose="020B0604020202020204" pitchFamily="34" charset="0"/>
              </a:rPr>
              <a:t>them</a:t>
            </a:r>
            <a:r>
              <a:rPr lang="en-US" sz="1700" dirty="0" smtClean="0">
                <a:solidFill>
                  <a:srgbClr val="FFFFCC"/>
                </a:solidFill>
                <a:latin typeface="Arial" panose="020B0604020202020204" pitchFamily="34" charset="0"/>
                <a:cs typeface="Arial" panose="020B0604020202020204" pitchFamily="34" charset="0"/>
              </a:rPr>
              <a:t>. Be </a:t>
            </a:r>
            <a:r>
              <a:rPr lang="en-US" sz="1700" dirty="0">
                <a:solidFill>
                  <a:srgbClr val="FFFFCC"/>
                </a:solidFill>
                <a:latin typeface="Arial" panose="020B0604020202020204" pitchFamily="34" charset="0"/>
                <a:cs typeface="Arial" panose="020B0604020202020204" pitchFamily="34" charset="0"/>
              </a:rPr>
              <a:t>receptive to the family’s hugs. </a:t>
            </a:r>
            <a:endParaRPr lang="en-US" sz="1700" dirty="0" smtClean="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0522893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2240" y="3157210"/>
            <a:ext cx="8077200" cy="461665"/>
          </a:xfrm>
          <a:prstGeom prst="rect">
            <a:avLst/>
          </a:prstGeom>
          <a:noFill/>
          <a:ln>
            <a:solidFill>
              <a:srgbClr val="FFFFCC"/>
            </a:solidFill>
          </a:ln>
        </p:spPr>
        <p:txBody>
          <a:bodyPr wrap="square" rtlCol="0">
            <a:spAutoFit/>
          </a:bodyPr>
          <a:lstStyle/>
          <a:p>
            <a:pPr algn="ctr"/>
            <a:r>
              <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Strong </a:t>
            </a: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Tendency to Identify Cause </a:t>
            </a:r>
            <a:r>
              <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B</a:t>
            </a: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lame</a:t>
            </a:r>
            <a:endPar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3035206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09600"/>
            <a:ext cx="7315200" cy="5539979"/>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Attribution of Cause/Blame in Trauma</a:t>
            </a:r>
          </a:p>
          <a:p>
            <a:pPr algn="just"/>
            <a:endParaRPr lang="en-US" dirty="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Easy for people to “connect the dots” regarding the trauma, </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resulting in </a:t>
            </a:r>
            <a:r>
              <a:rPr lang="en-US" i="1" dirty="0">
                <a:solidFill>
                  <a:srgbClr val="FFFFCC"/>
                </a:solidFill>
                <a:latin typeface="Arial" panose="020B0604020202020204" pitchFamily="34" charset="0"/>
                <a:cs typeface="Arial" panose="020B0604020202020204" pitchFamily="34" charset="0"/>
              </a:rPr>
              <a:t>taking</a:t>
            </a:r>
            <a:r>
              <a:rPr lang="en-US" dirty="0">
                <a:solidFill>
                  <a:srgbClr val="FFFFCC"/>
                </a:solidFill>
                <a:latin typeface="Arial" panose="020B0604020202020204" pitchFamily="34" charset="0"/>
                <a:cs typeface="Arial" panose="020B0604020202020204" pitchFamily="34" charset="0"/>
              </a:rPr>
              <a:t> responsibility or </a:t>
            </a:r>
            <a:r>
              <a:rPr lang="en-US" i="1" dirty="0">
                <a:solidFill>
                  <a:srgbClr val="FFFFCC"/>
                </a:solidFill>
                <a:latin typeface="Arial" panose="020B0604020202020204" pitchFamily="34" charset="0"/>
                <a:cs typeface="Arial" panose="020B0604020202020204" pitchFamily="34" charset="0"/>
              </a:rPr>
              <a:t>attributing</a:t>
            </a:r>
            <a:r>
              <a:rPr lang="en-US" dirty="0">
                <a:solidFill>
                  <a:srgbClr val="FFFFCC"/>
                </a:solidFill>
                <a:latin typeface="Arial" panose="020B0604020202020204" pitchFamily="34" charset="0"/>
                <a:cs typeface="Arial" panose="020B0604020202020204" pitchFamily="34" charset="0"/>
              </a:rPr>
              <a:t> responsibility </a:t>
            </a:r>
          </a:p>
          <a:p>
            <a:pPr algn="just"/>
            <a:endParaRPr lang="en-US" sz="2000"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 meaning-making/coping response that simplifies the sense</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of overwhelming chaos and pain </a:t>
            </a:r>
          </a:p>
          <a:p>
            <a:pPr algn="just"/>
            <a:endParaRPr lang="en-US" sz="2000"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Blame may be re-directed when an identified cause is </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unacceptable (e.g., self, sacrosanct family member, God) </a:t>
            </a:r>
          </a:p>
          <a:p>
            <a:pPr algn="just"/>
            <a:endParaRPr lang="en-US" sz="2000" dirty="0">
              <a:solidFill>
                <a:srgbClr val="FFFFCC"/>
              </a:solidFill>
              <a:latin typeface="Arial" panose="020B0604020202020204" pitchFamily="34" charset="0"/>
              <a:cs typeface="Arial" panose="020B0604020202020204" pitchFamily="34" charset="0"/>
            </a:endParaRP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The </a:t>
            </a:r>
            <a:r>
              <a:rPr lang="en-US" dirty="0">
                <a:solidFill>
                  <a:srgbClr val="FFFFCC"/>
                </a:solidFill>
                <a:latin typeface="Arial" panose="020B0604020202020204" pitchFamily="34" charset="0"/>
                <a:cs typeface="Arial" panose="020B0604020202020204" pitchFamily="34" charset="0"/>
              </a:rPr>
              <a:t>Care Team </a:t>
            </a:r>
            <a:r>
              <a:rPr lang="en-US" dirty="0" smtClean="0">
                <a:solidFill>
                  <a:srgbClr val="FFFFCC"/>
                </a:solidFill>
                <a:latin typeface="Arial" panose="020B0604020202020204" pitchFamily="34" charset="0"/>
                <a:cs typeface="Arial" panose="020B0604020202020204" pitchFamily="34" charset="0"/>
              </a:rPr>
              <a:t>members may be available options for</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blame unless perceived as the patient’s champions</a:t>
            </a:r>
            <a:endParaRPr lang="en-US" dirty="0">
              <a:solidFill>
                <a:srgbClr val="FFFFCC"/>
              </a:solidFill>
              <a:latin typeface="Arial" panose="020B0604020202020204" pitchFamily="34" charset="0"/>
              <a:cs typeface="Arial" panose="020B0604020202020204" pitchFamily="34" charset="0"/>
            </a:endParaRPr>
          </a:p>
          <a:p>
            <a:pPr algn="just"/>
            <a:endParaRPr lang="en-US" sz="2000" dirty="0">
              <a:solidFill>
                <a:srgbClr val="FFFFCC"/>
              </a:solidFill>
              <a:latin typeface="Arial" panose="020B0604020202020204" pitchFamily="34" charset="0"/>
              <a:cs typeface="Arial" panose="020B0604020202020204" pitchFamily="34" charset="0"/>
            </a:endParaRP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Caregivers </a:t>
            </a:r>
            <a:r>
              <a:rPr lang="en-US" dirty="0">
                <a:solidFill>
                  <a:srgbClr val="FFFFCC"/>
                </a:solidFill>
                <a:latin typeface="Arial" panose="020B0604020202020204" pitchFamily="34" charset="0"/>
                <a:cs typeface="Arial" panose="020B0604020202020204" pitchFamily="34" charset="0"/>
              </a:rPr>
              <a:t>should avoid taking sides in a blame game, </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and continually emphasize </a:t>
            </a:r>
            <a:r>
              <a:rPr lang="en-US" dirty="0" smtClean="0">
                <a:solidFill>
                  <a:srgbClr val="FFFFCC"/>
                </a:solidFill>
                <a:latin typeface="Arial" panose="020B0604020202020204" pitchFamily="34" charset="0"/>
                <a:cs typeface="Arial" panose="020B0604020202020204" pitchFamily="34" charset="0"/>
              </a:rPr>
              <a:t>a focus </a:t>
            </a:r>
            <a:r>
              <a:rPr lang="en-US" dirty="0">
                <a:solidFill>
                  <a:srgbClr val="FFFFCC"/>
                </a:solidFill>
                <a:latin typeface="Arial" panose="020B0604020202020204" pitchFamily="34" charset="0"/>
                <a:cs typeface="Arial" panose="020B0604020202020204" pitchFamily="34" charset="0"/>
              </a:rPr>
              <a:t>on the </a:t>
            </a:r>
            <a:r>
              <a:rPr lang="en-US" i="1" dirty="0">
                <a:solidFill>
                  <a:srgbClr val="FFFFCC"/>
                </a:solidFill>
                <a:latin typeface="Arial" panose="020B0604020202020204" pitchFamily="34" charset="0"/>
                <a:cs typeface="Arial" panose="020B0604020202020204" pitchFamily="34" charset="0"/>
              </a:rPr>
              <a:t>care and dignity </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of the patient</a:t>
            </a:r>
          </a:p>
          <a:p>
            <a:pPr algn="just"/>
            <a:endParaRPr lang="en-US" dirty="0" smtClean="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01607750"/>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09675" y="1219200"/>
            <a:ext cx="6858000" cy="4308872"/>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Attributions of Responsibility </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Research into the blaming of self or others after traumatic events has produced mixed findings but suggests </a:t>
            </a:r>
            <a:r>
              <a:rPr lang="en-US" dirty="0">
                <a:solidFill>
                  <a:srgbClr val="FFFFCC"/>
                </a:solidFill>
                <a:latin typeface="Arial" panose="020B0604020202020204" pitchFamily="34" charset="0"/>
                <a:cs typeface="Arial" panose="020B0604020202020204" pitchFamily="34" charset="0"/>
              </a:rPr>
              <a:t>that </a:t>
            </a:r>
            <a:r>
              <a:rPr lang="en-US" dirty="0" smtClean="0">
                <a:solidFill>
                  <a:srgbClr val="FFFFCC"/>
                </a:solidFill>
                <a:latin typeface="Arial" panose="020B0604020202020204" pitchFamily="34" charset="0"/>
                <a:cs typeface="Arial" panose="020B0604020202020204" pitchFamily="34" charset="0"/>
              </a:rPr>
              <a:t>attributions </a:t>
            </a:r>
            <a:r>
              <a:rPr lang="en-US" dirty="0">
                <a:solidFill>
                  <a:srgbClr val="FFFFCC"/>
                </a:solidFill>
                <a:latin typeface="Arial" panose="020B0604020202020204" pitchFamily="34" charset="0"/>
                <a:cs typeface="Arial" panose="020B0604020202020204" pitchFamily="34" charset="0"/>
              </a:rPr>
              <a:t>of </a:t>
            </a:r>
            <a:r>
              <a:rPr lang="en-US" dirty="0" smtClean="0">
                <a:solidFill>
                  <a:srgbClr val="FFFFCC"/>
                </a:solidFill>
                <a:latin typeface="Arial" panose="020B0604020202020204" pitchFamily="34" charset="0"/>
                <a:cs typeface="Arial" panose="020B0604020202020204" pitchFamily="34" charset="0"/>
              </a:rPr>
              <a:t>responsibility are complex and may potentially affect health outcomes. </a:t>
            </a:r>
          </a:p>
          <a:p>
            <a:pPr algn="just"/>
            <a:endParaRPr lang="en-US" dirty="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If attributions </a:t>
            </a:r>
            <a:r>
              <a:rPr lang="en-US" dirty="0">
                <a:solidFill>
                  <a:srgbClr val="FFFFCC"/>
                </a:solidFill>
                <a:latin typeface="Arial" panose="020B0604020202020204" pitchFamily="34" charset="0"/>
                <a:cs typeface="Arial" panose="020B0604020202020204" pitchFamily="34" charset="0"/>
              </a:rPr>
              <a:t>of </a:t>
            </a:r>
            <a:r>
              <a:rPr lang="en-US" dirty="0" smtClean="0">
                <a:solidFill>
                  <a:srgbClr val="FFFFCC"/>
                </a:solidFill>
                <a:latin typeface="Arial" panose="020B0604020202020204" pitchFamily="34" charset="0"/>
                <a:cs typeface="Arial" panose="020B0604020202020204" pitchFamily="34" charset="0"/>
              </a:rPr>
              <a:t>responsibility involve a person’s religious beliefs (e.g., “God is testing me” or “the devil did this to me”), they play into the particular dynamic of </a:t>
            </a:r>
            <a:r>
              <a:rPr lang="en-US" i="1" dirty="0" smtClean="0">
                <a:solidFill>
                  <a:srgbClr val="FFFFCC"/>
                </a:solidFill>
                <a:latin typeface="Arial" panose="020B0604020202020204" pitchFamily="34" charset="0"/>
                <a:cs typeface="Arial" panose="020B0604020202020204" pitchFamily="34" charset="0"/>
              </a:rPr>
              <a:t>religious coping </a:t>
            </a:r>
            <a:r>
              <a:rPr lang="en-US" dirty="0" smtClean="0">
                <a:solidFill>
                  <a:srgbClr val="FFFFCC"/>
                </a:solidFill>
                <a:latin typeface="Arial" panose="020B0604020202020204" pitchFamily="34" charset="0"/>
                <a:cs typeface="Arial" panose="020B0604020202020204" pitchFamily="34" charset="0"/>
              </a:rPr>
              <a:t>and may signal spiritual distress. </a:t>
            </a:r>
          </a:p>
          <a:p>
            <a:pPr algn="just"/>
            <a:endParaRPr lang="en-US" dirty="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838198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2240" y="3157210"/>
            <a:ext cx="8077200" cy="461665"/>
          </a:xfrm>
          <a:prstGeom prst="rect">
            <a:avLst/>
          </a:prstGeom>
          <a:noFill/>
          <a:ln>
            <a:solidFill>
              <a:srgbClr val="FFFFCC"/>
            </a:solidFill>
          </a:ln>
        </p:spPr>
        <p:txBody>
          <a:bodyPr wrap="square" rtlCol="0">
            <a:spAutoFit/>
          </a:bodyPr>
          <a:lstStyle/>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Shattering </a:t>
            </a:r>
            <a:r>
              <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a:t>
            </a: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Sense </a:t>
            </a:r>
            <a:r>
              <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of </a:t>
            </a: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One’s </a:t>
            </a:r>
            <a:r>
              <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a:t>
            </a: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orld </a:t>
            </a:r>
            <a:endPar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387214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1295400"/>
            <a:ext cx="6477000" cy="4278094"/>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 Overwhelming Sense of Loss</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In trauma, immediate loss and anticipatory loss (usually rooted in past loss) flood together and can overwhelm a sense of perspective. One’s entire world may feel utterly shattered, in the present moment, which can seem unmoored from what has given life order and meaning. </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smtClean="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In such a time, how might we regain the moorings of order and meaning for our lives? </a:t>
            </a:r>
            <a:r>
              <a:rPr lang="en-US" dirty="0">
                <a:solidFill>
                  <a:srgbClr val="FFFFCC"/>
                </a:solidFill>
                <a:latin typeface="Arial" panose="020B0604020202020204" pitchFamily="34" charset="0"/>
                <a:cs typeface="Arial" panose="020B0604020202020204" pitchFamily="34" charset="0"/>
              </a:rPr>
              <a:t>H</a:t>
            </a:r>
            <a:r>
              <a:rPr lang="en-US" dirty="0" smtClean="0">
                <a:solidFill>
                  <a:srgbClr val="FFFFCC"/>
                </a:solidFill>
                <a:latin typeface="Arial" panose="020B0604020202020204" pitchFamily="34" charset="0"/>
                <a:cs typeface="Arial" panose="020B0604020202020204" pitchFamily="34" charset="0"/>
              </a:rPr>
              <a:t>ow might we find our way to feeling more than just loss and chaos? </a:t>
            </a:r>
            <a:endParaRPr lang="en-US" dirty="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3746780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1295400"/>
            <a:ext cx="7239000" cy="4001095"/>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Maintaining / Regaining a Sense of Meaning after Trauma</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A classic model of coping after trauma turns on the alignment or realignment of one’s interpretation of a traumatic event with one’s larger worldview. </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smtClean="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Some research suggests that religious beliefs, as a part of a person’s religious life, can be an especially strong factor in maintaining or regaining congruence between an understanding of a trauma and a sense of global meaning. </a:t>
            </a:r>
            <a:endParaRPr lang="en-US" dirty="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6664874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255" y="457200"/>
            <a:ext cx="8077200" cy="430887"/>
          </a:xfrm>
          <a:prstGeom prst="rect">
            <a:avLst/>
          </a:prstGeom>
          <a:noFill/>
        </p:spPr>
        <p:txBody>
          <a:bodyPr wrap="square" rtlCol="0">
            <a:spAutoFit/>
          </a:bodyPr>
          <a:lstStyle/>
          <a:p>
            <a:pPr algn="ctr"/>
            <a:r>
              <a:rPr lang="en-US" sz="2200" dirty="0" smtClean="0">
                <a:solidFill>
                  <a:srgbClr val="FFFFCC"/>
                </a:solidFill>
                <a:latin typeface="Arial" panose="020B0604020202020204" pitchFamily="34" charset="0"/>
                <a:cs typeface="Arial" panose="020B0604020202020204" pitchFamily="34" charset="0"/>
              </a:rPr>
              <a:t>  </a:t>
            </a: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Model of Coping with Traumatic Stressors</a:t>
            </a:r>
            <a:endParaRPr lang="en-US" sz="22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12" name="Rectangle 11"/>
          <p:cNvSpPr/>
          <p:nvPr/>
        </p:nvSpPr>
        <p:spPr>
          <a:xfrm>
            <a:off x="3709555" y="3061854"/>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Worldview Assumptions</a:t>
            </a:r>
          </a:p>
          <a:p>
            <a:pPr algn="ctr"/>
            <a:r>
              <a:rPr lang="en-US" dirty="0" smtClean="0"/>
              <a:t>/ Beliefs</a:t>
            </a:r>
            <a:endParaRPr lang="en-US" dirty="0"/>
          </a:p>
        </p:txBody>
      </p:sp>
    </p:spTree>
    <p:extLst>
      <p:ext uri="{BB962C8B-B14F-4D97-AF65-F5344CB8AC3E}">
        <p14:creationId xmlns:p14="http://schemas.microsoft.com/office/powerpoint/2010/main" val="13865693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2855" y="457200"/>
            <a:ext cx="8077200" cy="5601533"/>
          </a:xfrm>
          <a:prstGeom prst="rect">
            <a:avLst/>
          </a:prstGeom>
          <a:noFill/>
        </p:spPr>
        <p:txBody>
          <a:bodyPr wrap="square" rtlCol="0">
            <a:spAutoFit/>
          </a:bodyPr>
          <a:lstStyle/>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Psychosocial Hallmarks of Trauma</a:t>
            </a: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in the Hours/Days after the Event</a:t>
            </a:r>
          </a:p>
          <a:p>
            <a:pPr algn="ctr"/>
            <a:endParaRPr lang="en-US" sz="4400" dirty="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Acute s</a:t>
            </a:r>
            <a:r>
              <a:rPr lang="en-US" dirty="0" smtClean="0">
                <a:solidFill>
                  <a:srgbClr val="FFFFCC"/>
                </a:solidFill>
                <a:latin typeface="Arial" panose="020B0604020202020204" pitchFamily="34" charset="0"/>
                <a:cs typeface="Arial" panose="020B0604020202020204" pitchFamily="34" charset="0"/>
              </a:rPr>
              <a:t>tress reaction (early on, often more of a practical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issue for chaplains working with families than with patients)</a:t>
            </a:r>
          </a:p>
          <a:p>
            <a:endParaRPr lang="en-US" dirty="0" smtClean="0">
              <a:solidFill>
                <a:srgbClr val="FFFFCC"/>
              </a:solidFill>
              <a:latin typeface="Arial" panose="020B0604020202020204" pitchFamily="34" charset="0"/>
              <a:cs typeface="Arial" panose="020B0604020202020204" pitchFamily="34" charset="0"/>
            </a:endParaRPr>
          </a:p>
          <a:p>
            <a:endParaRPr lang="en-US"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Strong tendency to identify cause …and blame</a:t>
            </a:r>
          </a:p>
          <a:p>
            <a:r>
              <a:rPr lang="en-US" dirty="0">
                <a:solidFill>
                  <a:srgbClr val="FFFFCC"/>
                </a:solidFill>
                <a:latin typeface="Arial" panose="020B0604020202020204" pitchFamily="34" charset="0"/>
                <a:cs typeface="Arial" panose="020B0604020202020204" pitchFamily="34" charset="0"/>
              </a:rPr>
              <a:t>      </a:t>
            </a:r>
          </a:p>
          <a:p>
            <a:endParaRPr lang="en-US"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Potential for </a:t>
            </a:r>
            <a:r>
              <a:rPr lang="en-US" dirty="0" smtClean="0">
                <a:solidFill>
                  <a:srgbClr val="FFFFCC"/>
                </a:solidFill>
                <a:latin typeface="Arial" panose="020B0604020202020204" pitchFamily="34" charset="0"/>
                <a:cs typeface="Arial" panose="020B0604020202020204" pitchFamily="34" charset="0"/>
              </a:rPr>
              <a:t>utterly shattering </a:t>
            </a:r>
            <a:r>
              <a:rPr lang="en-US" dirty="0">
                <a:solidFill>
                  <a:srgbClr val="FFFFCC"/>
                </a:solidFill>
                <a:latin typeface="Arial" panose="020B0604020202020204" pitchFamily="34" charset="0"/>
                <a:cs typeface="Arial" panose="020B0604020202020204" pitchFamily="34" charset="0"/>
              </a:rPr>
              <a:t>the sense of one’s world </a:t>
            </a:r>
            <a:endParaRPr lang="en-US" dirty="0" smtClean="0">
              <a:solidFill>
                <a:srgbClr val="FFFFCC"/>
              </a:solidFill>
              <a:latin typeface="Arial" panose="020B0604020202020204" pitchFamily="34" charset="0"/>
              <a:cs typeface="Arial" panose="020B0604020202020204" pitchFamily="34" charset="0"/>
            </a:endParaRP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and the struggle for meaning-making in sudden loss</a:t>
            </a:r>
            <a:endParaRPr lang="en-US" dirty="0">
              <a:solidFill>
                <a:srgbClr val="FFFFCC"/>
              </a:solidFill>
              <a:latin typeface="Arial" panose="020B0604020202020204" pitchFamily="34" charset="0"/>
              <a:cs typeface="Arial" panose="020B0604020202020204" pitchFamily="34" charset="0"/>
            </a:endParaRPr>
          </a:p>
          <a:p>
            <a:endParaRPr lang="en-US" dirty="0" smtClean="0">
              <a:solidFill>
                <a:srgbClr val="FFFFCC"/>
              </a:solidFill>
              <a:latin typeface="Arial" panose="020B0604020202020204" pitchFamily="34" charset="0"/>
              <a:cs typeface="Arial" panose="020B0604020202020204" pitchFamily="34" charset="0"/>
            </a:endParaRPr>
          </a:p>
          <a:p>
            <a:endParaRPr lang="en-US" dirty="0" smtClean="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Seeds of Post-Traumatic Stress Disorder (</a:t>
            </a:r>
            <a:r>
              <a:rPr lang="en-US" dirty="0" err="1" smtClean="0">
                <a:solidFill>
                  <a:srgbClr val="FFFFCC"/>
                </a:solidFill>
                <a:latin typeface="Arial" panose="020B0604020202020204" pitchFamily="34" charset="0"/>
                <a:cs typeface="Arial" panose="020B0604020202020204" pitchFamily="34" charset="0"/>
              </a:rPr>
              <a:t>PTSD</a:t>
            </a:r>
            <a:r>
              <a:rPr lang="en-US" dirty="0" smtClean="0">
                <a:solidFill>
                  <a:srgbClr val="FFFFCC"/>
                </a:solidFill>
                <a:latin typeface="Arial" panose="020B0604020202020204" pitchFamily="34" charset="0"/>
                <a:cs typeface="Arial" panose="020B0604020202020204" pitchFamily="34" charset="0"/>
              </a:rPr>
              <a:t>)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and/or Post Traumatic Growth (</a:t>
            </a:r>
            <a:r>
              <a:rPr lang="en-US" dirty="0" err="1" smtClean="0">
                <a:solidFill>
                  <a:srgbClr val="FFFFCC"/>
                </a:solidFill>
                <a:latin typeface="Arial" panose="020B0604020202020204" pitchFamily="34" charset="0"/>
                <a:cs typeface="Arial" panose="020B0604020202020204" pitchFamily="34" charset="0"/>
              </a:rPr>
              <a:t>PTG</a:t>
            </a:r>
            <a:r>
              <a:rPr lang="en-US" dirty="0" smtClean="0">
                <a:solidFill>
                  <a:srgbClr val="FFFFCC"/>
                </a:solidFill>
                <a:latin typeface="Arial" panose="020B0604020202020204" pitchFamily="34" charset="0"/>
                <a:cs typeface="Arial" panose="020B0604020202020204" pitchFamily="34" charset="0"/>
              </a:rPr>
              <a:t>)</a:t>
            </a:r>
            <a:endParaRPr lang="en-US" dirty="0">
              <a:solidFill>
                <a:srgbClr val="FFFFCC"/>
              </a:solidFill>
              <a:latin typeface="Arial" panose="020B0604020202020204" pitchFamily="34" charset="0"/>
              <a:cs typeface="Arial" panose="020B0604020202020204" pitchFamily="34" charset="0"/>
            </a:endParaRPr>
          </a:p>
          <a:p>
            <a:r>
              <a:rPr lang="en-US" dirty="0" smtClean="0">
                <a:solidFill>
                  <a:srgbClr val="FFFFCC"/>
                </a:solidFill>
                <a:latin typeface="Arial" panose="020B0604020202020204" pitchFamily="34" charset="0"/>
                <a:cs typeface="Arial" panose="020B0604020202020204" pitchFamily="34" charset="0"/>
              </a:rPr>
              <a:t> </a:t>
            </a:r>
            <a:endParaRPr lang="en-US" dirty="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397183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255" y="457200"/>
            <a:ext cx="8077200" cy="430887"/>
          </a:xfrm>
          <a:prstGeom prst="rect">
            <a:avLst/>
          </a:prstGeom>
          <a:noFill/>
        </p:spPr>
        <p:txBody>
          <a:bodyPr wrap="square" rtlCol="0">
            <a:spAutoFit/>
          </a:bodyPr>
          <a:lstStyle/>
          <a:p>
            <a:pPr algn="ctr"/>
            <a:r>
              <a:rPr lang="en-US" sz="2200" dirty="0" smtClean="0">
                <a:solidFill>
                  <a:srgbClr val="FFFFCC"/>
                </a:solidFill>
                <a:latin typeface="Arial" panose="020B0604020202020204" pitchFamily="34" charset="0"/>
                <a:cs typeface="Arial" panose="020B0604020202020204" pitchFamily="34" charset="0"/>
              </a:rPr>
              <a:t>  </a:t>
            </a: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Model of Coping with Traumatic Stressors</a:t>
            </a:r>
            <a:endParaRPr lang="en-US" sz="22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966355" y="4883727"/>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Traumatic Stressor</a:t>
            </a:r>
            <a:endParaRPr lang="en-US" dirty="0"/>
          </a:p>
        </p:txBody>
      </p:sp>
      <p:sp>
        <p:nvSpPr>
          <p:cNvPr id="12" name="Rectangle 11"/>
          <p:cNvSpPr/>
          <p:nvPr/>
        </p:nvSpPr>
        <p:spPr>
          <a:xfrm>
            <a:off x="3709555" y="3061854"/>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Worldview Assumptions</a:t>
            </a:r>
          </a:p>
          <a:p>
            <a:pPr algn="ctr"/>
            <a:r>
              <a:rPr lang="en-US" dirty="0" smtClean="0"/>
              <a:t>/ Beliefs</a:t>
            </a:r>
            <a:endParaRPr lang="en-US" dirty="0"/>
          </a:p>
        </p:txBody>
      </p:sp>
    </p:spTree>
    <p:extLst>
      <p:ext uri="{BB962C8B-B14F-4D97-AF65-F5344CB8AC3E}">
        <p14:creationId xmlns:p14="http://schemas.microsoft.com/office/powerpoint/2010/main" val="285749987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255" y="457200"/>
            <a:ext cx="8077200" cy="430887"/>
          </a:xfrm>
          <a:prstGeom prst="rect">
            <a:avLst/>
          </a:prstGeom>
          <a:noFill/>
        </p:spPr>
        <p:txBody>
          <a:bodyPr wrap="square" rtlCol="0">
            <a:spAutoFit/>
          </a:bodyPr>
          <a:lstStyle/>
          <a:p>
            <a:pPr algn="ctr"/>
            <a:r>
              <a:rPr lang="en-US" sz="2200" dirty="0" smtClean="0">
                <a:solidFill>
                  <a:srgbClr val="FFFFCC"/>
                </a:solidFill>
                <a:latin typeface="Arial" panose="020B0604020202020204" pitchFamily="34" charset="0"/>
                <a:cs typeface="Arial" panose="020B0604020202020204" pitchFamily="34" charset="0"/>
              </a:rPr>
              <a:t>  </a:t>
            </a: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Model of Coping with Traumatic Stressors</a:t>
            </a:r>
            <a:endParaRPr lang="en-US" sz="22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966355" y="4883727"/>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Traumatic Stressor</a:t>
            </a:r>
            <a:endParaRPr lang="en-US" dirty="0"/>
          </a:p>
        </p:txBody>
      </p:sp>
      <p:cxnSp>
        <p:nvCxnSpPr>
          <p:cNvPr id="6" name="Straight Arrow Connector 5"/>
          <p:cNvCxnSpPr>
            <a:stCxn id="3" idx="3"/>
          </p:cNvCxnSpPr>
          <p:nvPr/>
        </p:nvCxnSpPr>
        <p:spPr>
          <a:xfrm>
            <a:off x="2718955" y="5417127"/>
            <a:ext cx="990600" cy="0"/>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09555" y="4890654"/>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Appraised Meaning of </a:t>
            </a:r>
          </a:p>
          <a:p>
            <a:pPr algn="ctr"/>
            <a:r>
              <a:rPr lang="en-US" dirty="0" smtClean="0"/>
              <a:t>the Stressor</a:t>
            </a:r>
            <a:endParaRPr lang="en-US" dirty="0"/>
          </a:p>
        </p:txBody>
      </p:sp>
      <p:cxnSp>
        <p:nvCxnSpPr>
          <p:cNvPr id="9" name="Straight Arrow Connector 8"/>
          <p:cNvCxnSpPr/>
          <p:nvPr/>
        </p:nvCxnSpPr>
        <p:spPr>
          <a:xfrm flipV="1">
            <a:off x="4585855" y="4121727"/>
            <a:ext cx="0" cy="762000"/>
          </a:xfrm>
          <a:prstGeom prst="straightConnector1">
            <a:avLst/>
          </a:prstGeom>
          <a:ln w="50800">
            <a:tailEnd type="none" w="lg"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09555" y="3061854"/>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Worldview Assumptions</a:t>
            </a:r>
          </a:p>
          <a:p>
            <a:pPr algn="ctr"/>
            <a:r>
              <a:rPr lang="en-US" dirty="0" smtClean="0"/>
              <a:t>/ Beliefs</a:t>
            </a:r>
            <a:endParaRPr lang="en-US" dirty="0"/>
          </a:p>
        </p:txBody>
      </p:sp>
    </p:spTree>
    <p:extLst>
      <p:ext uri="{BB962C8B-B14F-4D97-AF65-F5344CB8AC3E}">
        <p14:creationId xmlns:p14="http://schemas.microsoft.com/office/powerpoint/2010/main" val="358984581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255" y="457200"/>
            <a:ext cx="8077200" cy="430887"/>
          </a:xfrm>
          <a:prstGeom prst="rect">
            <a:avLst/>
          </a:prstGeom>
          <a:noFill/>
        </p:spPr>
        <p:txBody>
          <a:bodyPr wrap="square" rtlCol="0">
            <a:spAutoFit/>
          </a:bodyPr>
          <a:lstStyle/>
          <a:p>
            <a:pPr algn="ctr"/>
            <a:r>
              <a:rPr lang="en-US" sz="2200" dirty="0" smtClean="0">
                <a:solidFill>
                  <a:srgbClr val="FFFFCC"/>
                </a:solidFill>
                <a:latin typeface="Arial" panose="020B0604020202020204" pitchFamily="34" charset="0"/>
                <a:cs typeface="Arial" panose="020B0604020202020204" pitchFamily="34" charset="0"/>
              </a:rPr>
              <a:t>  </a:t>
            </a: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Model of Coping with Traumatic Stressors</a:t>
            </a:r>
            <a:endParaRPr lang="en-US" sz="22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966355" y="4883727"/>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Traumatic Stressor</a:t>
            </a:r>
            <a:endParaRPr lang="en-US" dirty="0"/>
          </a:p>
        </p:txBody>
      </p:sp>
      <p:cxnSp>
        <p:nvCxnSpPr>
          <p:cNvPr id="6" name="Straight Arrow Connector 5"/>
          <p:cNvCxnSpPr>
            <a:stCxn id="3" idx="3"/>
          </p:cNvCxnSpPr>
          <p:nvPr/>
        </p:nvCxnSpPr>
        <p:spPr>
          <a:xfrm>
            <a:off x="2718955" y="5417127"/>
            <a:ext cx="990600" cy="0"/>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09555" y="4890654"/>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Appraised Meaning of </a:t>
            </a:r>
          </a:p>
          <a:p>
            <a:pPr algn="ctr"/>
            <a:r>
              <a:rPr lang="en-US" dirty="0" smtClean="0"/>
              <a:t>the Stressor</a:t>
            </a:r>
            <a:endParaRPr lang="en-US" dirty="0"/>
          </a:p>
        </p:txBody>
      </p:sp>
      <p:cxnSp>
        <p:nvCxnSpPr>
          <p:cNvPr id="9" name="Straight Arrow Connector 8"/>
          <p:cNvCxnSpPr/>
          <p:nvPr/>
        </p:nvCxnSpPr>
        <p:spPr>
          <a:xfrm flipV="1">
            <a:off x="4585855" y="4121727"/>
            <a:ext cx="0" cy="762000"/>
          </a:xfrm>
          <a:prstGeom prst="straightConnector1">
            <a:avLst/>
          </a:prstGeom>
          <a:ln w="50800">
            <a:tailEnd type="none" w="lg"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09555" y="3061854"/>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Worldview Assumptions</a:t>
            </a:r>
          </a:p>
          <a:p>
            <a:pPr algn="ctr"/>
            <a:r>
              <a:rPr lang="en-US" dirty="0" smtClean="0"/>
              <a:t>/ Beliefs</a:t>
            </a:r>
            <a:endParaRPr lang="en-US" dirty="0"/>
          </a:p>
        </p:txBody>
      </p:sp>
      <p:cxnSp>
        <p:nvCxnSpPr>
          <p:cNvPr id="13" name="Straight Arrow Connector 12"/>
          <p:cNvCxnSpPr/>
          <p:nvPr/>
        </p:nvCxnSpPr>
        <p:spPr>
          <a:xfrm>
            <a:off x="4585855" y="4502727"/>
            <a:ext cx="1943100" cy="0"/>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56664" y="3969327"/>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Discrepancy?</a:t>
            </a:r>
            <a:endParaRPr lang="en-US" dirty="0"/>
          </a:p>
        </p:txBody>
      </p:sp>
    </p:spTree>
    <p:extLst>
      <p:ext uri="{BB962C8B-B14F-4D97-AF65-F5344CB8AC3E}">
        <p14:creationId xmlns:p14="http://schemas.microsoft.com/office/powerpoint/2010/main" val="297454500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255" y="457200"/>
            <a:ext cx="8077200" cy="430887"/>
          </a:xfrm>
          <a:prstGeom prst="rect">
            <a:avLst/>
          </a:prstGeom>
          <a:noFill/>
        </p:spPr>
        <p:txBody>
          <a:bodyPr wrap="square" rtlCol="0">
            <a:spAutoFit/>
          </a:bodyPr>
          <a:lstStyle/>
          <a:p>
            <a:pPr algn="ctr"/>
            <a:r>
              <a:rPr lang="en-US" sz="2200" dirty="0" smtClean="0">
                <a:solidFill>
                  <a:srgbClr val="FFFFCC"/>
                </a:solidFill>
                <a:latin typeface="Arial" panose="020B0604020202020204" pitchFamily="34" charset="0"/>
                <a:cs typeface="Arial" panose="020B0604020202020204" pitchFamily="34" charset="0"/>
              </a:rPr>
              <a:t>  </a:t>
            </a: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Model of Coping with Traumatic Stressors</a:t>
            </a:r>
            <a:endParaRPr lang="en-US" sz="22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966355" y="4883727"/>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Traumatic Stressor</a:t>
            </a:r>
            <a:endParaRPr lang="en-US" dirty="0"/>
          </a:p>
        </p:txBody>
      </p:sp>
      <p:cxnSp>
        <p:nvCxnSpPr>
          <p:cNvPr id="6" name="Straight Arrow Connector 5"/>
          <p:cNvCxnSpPr>
            <a:stCxn id="3" idx="3"/>
          </p:cNvCxnSpPr>
          <p:nvPr/>
        </p:nvCxnSpPr>
        <p:spPr>
          <a:xfrm>
            <a:off x="2718955" y="5417127"/>
            <a:ext cx="990600" cy="0"/>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09555" y="4890654"/>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Appraised Meaning of </a:t>
            </a:r>
          </a:p>
          <a:p>
            <a:pPr algn="ctr"/>
            <a:r>
              <a:rPr lang="en-US" dirty="0" smtClean="0"/>
              <a:t>the Stressor</a:t>
            </a:r>
            <a:endParaRPr lang="en-US" dirty="0"/>
          </a:p>
        </p:txBody>
      </p:sp>
      <p:cxnSp>
        <p:nvCxnSpPr>
          <p:cNvPr id="9" name="Straight Arrow Connector 8"/>
          <p:cNvCxnSpPr/>
          <p:nvPr/>
        </p:nvCxnSpPr>
        <p:spPr>
          <a:xfrm flipV="1">
            <a:off x="4585855" y="4121727"/>
            <a:ext cx="0" cy="762000"/>
          </a:xfrm>
          <a:prstGeom prst="straightConnector1">
            <a:avLst/>
          </a:prstGeom>
          <a:ln w="50800">
            <a:tailEnd type="none" w="lg"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09555" y="3061854"/>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Worldview Assumptions</a:t>
            </a:r>
          </a:p>
          <a:p>
            <a:pPr algn="ctr"/>
            <a:r>
              <a:rPr lang="en-US" dirty="0" smtClean="0"/>
              <a:t>/ Beliefs</a:t>
            </a:r>
            <a:endParaRPr lang="en-US" dirty="0"/>
          </a:p>
        </p:txBody>
      </p:sp>
      <p:cxnSp>
        <p:nvCxnSpPr>
          <p:cNvPr id="13" name="Straight Arrow Connector 12"/>
          <p:cNvCxnSpPr/>
          <p:nvPr/>
        </p:nvCxnSpPr>
        <p:spPr>
          <a:xfrm>
            <a:off x="4585855" y="4502727"/>
            <a:ext cx="1943100" cy="0"/>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56664" y="3969327"/>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Discrepancy?</a:t>
            </a:r>
            <a:endParaRPr lang="en-US" dirty="0"/>
          </a:p>
        </p:txBody>
      </p:sp>
      <p:sp>
        <p:nvSpPr>
          <p:cNvPr id="17" name="Rectangle 16"/>
          <p:cNvSpPr/>
          <p:nvPr/>
        </p:nvSpPr>
        <p:spPr>
          <a:xfrm>
            <a:off x="1451264" y="1600200"/>
            <a:ext cx="6397335"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Coping may involve a change in Worldview Assumptions /Beliefs</a:t>
            </a:r>
            <a:r>
              <a:rPr lang="en-US" dirty="0"/>
              <a:t> </a:t>
            </a:r>
            <a:r>
              <a:rPr lang="en-US" dirty="0" smtClean="0"/>
              <a:t>and/or reappraisal of the Stressor </a:t>
            </a:r>
            <a:endParaRPr lang="en-US" dirty="0"/>
          </a:p>
        </p:txBody>
      </p:sp>
      <p:cxnSp>
        <p:nvCxnSpPr>
          <p:cNvPr id="18" name="Straight Arrow Connector 17"/>
          <p:cNvCxnSpPr/>
          <p:nvPr/>
        </p:nvCxnSpPr>
        <p:spPr>
          <a:xfrm flipV="1">
            <a:off x="7010400" y="2286000"/>
            <a:ext cx="0" cy="1683328"/>
          </a:xfrm>
          <a:prstGeom prst="straightConnector1">
            <a:avLst/>
          </a:prstGeom>
          <a:ln w="6032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28296357"/>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47255" y="457200"/>
            <a:ext cx="8077200" cy="430887"/>
          </a:xfrm>
          <a:prstGeom prst="rect">
            <a:avLst/>
          </a:prstGeom>
          <a:noFill/>
        </p:spPr>
        <p:txBody>
          <a:bodyPr wrap="square" rtlCol="0">
            <a:spAutoFit/>
          </a:bodyPr>
          <a:lstStyle/>
          <a:p>
            <a:pPr algn="ctr"/>
            <a:r>
              <a:rPr lang="en-US" sz="2200" dirty="0" smtClean="0">
                <a:solidFill>
                  <a:srgbClr val="FFFFCC"/>
                </a:solidFill>
                <a:latin typeface="Arial" panose="020B0604020202020204" pitchFamily="34" charset="0"/>
                <a:cs typeface="Arial" panose="020B0604020202020204" pitchFamily="34" charset="0"/>
              </a:rPr>
              <a:t>  </a:t>
            </a: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Basic Model of Coping with Traumatic Stressors</a:t>
            </a:r>
            <a:endParaRPr lang="en-US" sz="22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Rectangle 2"/>
          <p:cNvSpPr/>
          <p:nvPr/>
        </p:nvSpPr>
        <p:spPr>
          <a:xfrm>
            <a:off x="966355" y="4883727"/>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Traumatic Stressor</a:t>
            </a:r>
            <a:endParaRPr lang="en-US" dirty="0"/>
          </a:p>
        </p:txBody>
      </p:sp>
      <p:cxnSp>
        <p:nvCxnSpPr>
          <p:cNvPr id="6" name="Straight Arrow Connector 5"/>
          <p:cNvCxnSpPr>
            <a:stCxn id="3" idx="3"/>
          </p:cNvCxnSpPr>
          <p:nvPr/>
        </p:nvCxnSpPr>
        <p:spPr>
          <a:xfrm>
            <a:off x="2718955" y="5417127"/>
            <a:ext cx="990600" cy="0"/>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09555" y="4890654"/>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Appraised Meaning of </a:t>
            </a:r>
          </a:p>
          <a:p>
            <a:pPr algn="ctr"/>
            <a:r>
              <a:rPr lang="en-US" dirty="0" smtClean="0"/>
              <a:t>the Stressor</a:t>
            </a:r>
            <a:endParaRPr lang="en-US" dirty="0"/>
          </a:p>
        </p:txBody>
      </p:sp>
      <p:cxnSp>
        <p:nvCxnSpPr>
          <p:cNvPr id="9" name="Straight Arrow Connector 8"/>
          <p:cNvCxnSpPr/>
          <p:nvPr/>
        </p:nvCxnSpPr>
        <p:spPr>
          <a:xfrm flipV="1">
            <a:off x="4585855" y="4121727"/>
            <a:ext cx="0" cy="762000"/>
          </a:xfrm>
          <a:prstGeom prst="straightConnector1">
            <a:avLst/>
          </a:prstGeom>
          <a:ln w="50800">
            <a:tailEnd type="none" w="lg" len="med"/>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3709555" y="3061854"/>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Worldview Assumptions</a:t>
            </a:r>
          </a:p>
          <a:p>
            <a:pPr algn="ctr"/>
            <a:r>
              <a:rPr lang="en-US" dirty="0" smtClean="0"/>
              <a:t>/ Beliefs</a:t>
            </a:r>
            <a:endParaRPr lang="en-US" dirty="0"/>
          </a:p>
        </p:txBody>
      </p:sp>
      <p:cxnSp>
        <p:nvCxnSpPr>
          <p:cNvPr id="13" name="Straight Arrow Connector 12"/>
          <p:cNvCxnSpPr/>
          <p:nvPr/>
        </p:nvCxnSpPr>
        <p:spPr>
          <a:xfrm>
            <a:off x="4585855" y="4502727"/>
            <a:ext cx="1943100" cy="0"/>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56664" y="3969327"/>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Discrepancy?</a:t>
            </a:r>
            <a:endParaRPr lang="en-US" dirty="0"/>
          </a:p>
        </p:txBody>
      </p:sp>
      <p:sp>
        <p:nvSpPr>
          <p:cNvPr id="17" name="Rectangle 16"/>
          <p:cNvSpPr/>
          <p:nvPr/>
        </p:nvSpPr>
        <p:spPr>
          <a:xfrm>
            <a:off x="1451264" y="1600200"/>
            <a:ext cx="6397335"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Coping may involve a change in Worldview Assumptions /Beliefs</a:t>
            </a:r>
            <a:r>
              <a:rPr lang="en-US" dirty="0"/>
              <a:t> </a:t>
            </a:r>
            <a:r>
              <a:rPr lang="en-US" dirty="0" smtClean="0"/>
              <a:t>and/or reappraisal of the Stressor </a:t>
            </a:r>
            <a:endParaRPr lang="en-US" dirty="0"/>
          </a:p>
        </p:txBody>
      </p:sp>
      <p:cxnSp>
        <p:nvCxnSpPr>
          <p:cNvPr id="18" name="Straight Arrow Connector 17"/>
          <p:cNvCxnSpPr/>
          <p:nvPr/>
        </p:nvCxnSpPr>
        <p:spPr>
          <a:xfrm flipV="1">
            <a:off x="7010400" y="2286000"/>
            <a:ext cx="0" cy="1683328"/>
          </a:xfrm>
          <a:prstGeom prst="straightConnector1">
            <a:avLst/>
          </a:prstGeom>
          <a:ln w="6032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133600" y="2286000"/>
            <a:ext cx="1575955" cy="2604654"/>
          </a:xfrm>
          <a:prstGeom prst="straightConnector1">
            <a:avLst/>
          </a:prstGeom>
          <a:ln w="6032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133600" y="2286000"/>
            <a:ext cx="1575955" cy="841663"/>
          </a:xfrm>
          <a:prstGeom prst="straightConnector1">
            <a:avLst/>
          </a:prstGeom>
          <a:ln w="60325">
            <a:solidFill>
              <a:srgbClr val="00B050"/>
            </a:solidFill>
            <a:prstDash val="sys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80186173"/>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29000" y="2819400"/>
            <a:ext cx="2362200" cy="34290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547255" y="457200"/>
            <a:ext cx="8077200" cy="861774"/>
          </a:xfrm>
          <a:prstGeom prst="rect">
            <a:avLst/>
          </a:prstGeom>
          <a:noFill/>
        </p:spPr>
        <p:txBody>
          <a:bodyPr wrap="square" rtlCol="0">
            <a:spAutoFit/>
          </a:bodyPr>
          <a:lstStyle/>
          <a:p>
            <a:pPr algn="ctr"/>
            <a:r>
              <a:rPr lang="en-US" sz="2200" dirty="0" smtClean="0">
                <a:solidFill>
                  <a:srgbClr val="FFFFCC"/>
                </a:solidFill>
                <a:latin typeface="Arial" panose="020B0604020202020204" pitchFamily="34" charset="0"/>
                <a:cs typeface="Arial" panose="020B0604020202020204" pitchFamily="34" charset="0"/>
              </a:rPr>
              <a:t>  </a:t>
            </a:r>
            <a:r>
              <a:rPr lang="en-US" sz="2200" b="1" dirty="0" smtClean="0">
                <a:solidFill>
                  <a:srgbClr val="FFFFCC"/>
                </a:solidFill>
                <a:latin typeface="Arial" panose="020B0604020202020204" pitchFamily="34" charset="0"/>
                <a:cs typeface="Arial" panose="020B0604020202020204" pitchFamily="34" charset="0"/>
              </a:rPr>
              <a:t>An </a:t>
            </a: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Augmented Model of Coping with Traumatic Stressors</a:t>
            </a:r>
          </a:p>
          <a:p>
            <a:pPr algn="ctr"/>
            <a:endParaRPr lang="en-US" sz="400" dirty="0" smtClean="0">
              <a:solidFill>
                <a:srgbClr val="FFFFCC"/>
              </a:solidFill>
              <a:latin typeface="Arial" panose="020B0604020202020204" pitchFamily="34" charset="0"/>
              <a:cs typeface="Arial" panose="020B0604020202020204" pitchFamily="34" charset="0"/>
            </a:endParaRPr>
          </a:p>
          <a:p>
            <a:pPr algn="ctr"/>
            <a:r>
              <a:rPr lang="en-US" sz="1200" dirty="0" smtClean="0">
                <a:solidFill>
                  <a:srgbClr val="FFFFCC"/>
                </a:solidFill>
                <a:latin typeface="Arial" panose="020B0604020202020204" pitchFamily="34" charset="0"/>
                <a:cs typeface="Arial" panose="020B0604020202020204" pitchFamily="34" charset="0"/>
              </a:rPr>
              <a:t>Zukerman</a:t>
            </a:r>
            <a:r>
              <a:rPr lang="en-US" sz="1200" dirty="0">
                <a:solidFill>
                  <a:srgbClr val="FFFFCC"/>
                </a:solidFill>
                <a:latin typeface="Arial" panose="020B0604020202020204" pitchFamily="34" charset="0"/>
                <a:cs typeface="Arial" panose="020B0604020202020204" pitchFamily="34" charset="0"/>
              </a:rPr>
              <a:t>, G. </a:t>
            </a:r>
            <a:r>
              <a:rPr lang="en-US" sz="1200" dirty="0" smtClean="0">
                <a:solidFill>
                  <a:srgbClr val="FFFFCC"/>
                </a:solidFill>
                <a:latin typeface="Arial" panose="020B0604020202020204" pitchFamily="34" charset="0"/>
                <a:cs typeface="Arial" panose="020B0604020202020204" pitchFamily="34" charset="0"/>
              </a:rPr>
              <a:t>and </a:t>
            </a:r>
            <a:r>
              <a:rPr lang="en-US" sz="1200" dirty="0" err="1">
                <a:solidFill>
                  <a:srgbClr val="FFFFCC"/>
                </a:solidFill>
                <a:latin typeface="Arial" panose="020B0604020202020204" pitchFamily="34" charset="0"/>
                <a:cs typeface="Arial" panose="020B0604020202020204" pitchFamily="34" charset="0"/>
              </a:rPr>
              <a:t>Korn</a:t>
            </a:r>
            <a:r>
              <a:rPr lang="en-US" sz="1200" dirty="0">
                <a:solidFill>
                  <a:srgbClr val="FFFFCC"/>
                </a:solidFill>
                <a:latin typeface="Arial" panose="020B0604020202020204" pitchFamily="34" charset="0"/>
                <a:cs typeface="Arial" panose="020B0604020202020204" pitchFamily="34" charset="0"/>
              </a:rPr>
              <a:t>, L., </a:t>
            </a:r>
            <a:r>
              <a:rPr lang="en-US" sz="1200" dirty="0" smtClean="0">
                <a:solidFill>
                  <a:srgbClr val="FFFFCC"/>
                </a:solidFill>
                <a:latin typeface="Arial" panose="020B0604020202020204" pitchFamily="34" charset="0"/>
                <a:cs typeface="Arial" panose="020B0604020202020204" pitchFamily="34" charset="0"/>
              </a:rPr>
              <a:t>“Post-Traumatic </a:t>
            </a:r>
            <a:r>
              <a:rPr lang="en-US" sz="1200" dirty="0">
                <a:solidFill>
                  <a:srgbClr val="FFFFCC"/>
                </a:solidFill>
                <a:latin typeface="Arial" panose="020B0604020202020204" pitchFamily="34" charset="0"/>
                <a:cs typeface="Arial" panose="020B0604020202020204" pitchFamily="34" charset="0"/>
              </a:rPr>
              <a:t>S</a:t>
            </a:r>
            <a:r>
              <a:rPr lang="en-US" sz="1200" dirty="0" smtClean="0">
                <a:solidFill>
                  <a:srgbClr val="FFFFCC"/>
                </a:solidFill>
                <a:latin typeface="Arial" panose="020B0604020202020204" pitchFamily="34" charset="0"/>
                <a:cs typeface="Arial" panose="020B0604020202020204" pitchFamily="34" charset="0"/>
              </a:rPr>
              <a:t>tress </a:t>
            </a:r>
            <a:r>
              <a:rPr lang="en-US" sz="1200" dirty="0">
                <a:solidFill>
                  <a:srgbClr val="FFFFCC"/>
                </a:solidFill>
                <a:latin typeface="Arial" panose="020B0604020202020204" pitchFamily="34" charset="0"/>
                <a:cs typeface="Arial" panose="020B0604020202020204" pitchFamily="34" charset="0"/>
              </a:rPr>
              <a:t>and W</a:t>
            </a:r>
            <a:r>
              <a:rPr lang="en-US" sz="1200" dirty="0" smtClean="0">
                <a:solidFill>
                  <a:srgbClr val="FFFFCC"/>
                </a:solidFill>
                <a:latin typeface="Arial" panose="020B0604020202020204" pitchFamily="34" charset="0"/>
                <a:cs typeface="Arial" panose="020B0604020202020204" pitchFamily="34" charset="0"/>
              </a:rPr>
              <a:t>orld </a:t>
            </a:r>
            <a:r>
              <a:rPr lang="en-US" sz="1200" dirty="0">
                <a:solidFill>
                  <a:srgbClr val="FFFFCC"/>
                </a:solidFill>
                <a:latin typeface="Arial" panose="020B0604020202020204" pitchFamily="34" charset="0"/>
                <a:cs typeface="Arial" panose="020B0604020202020204" pitchFamily="34" charset="0"/>
              </a:rPr>
              <a:t>A</a:t>
            </a:r>
            <a:r>
              <a:rPr lang="en-US" sz="1200" dirty="0" smtClean="0">
                <a:solidFill>
                  <a:srgbClr val="FFFFCC"/>
                </a:solidFill>
                <a:latin typeface="Arial" panose="020B0604020202020204" pitchFamily="34" charset="0"/>
                <a:cs typeface="Arial" panose="020B0604020202020204" pitchFamily="34" charset="0"/>
              </a:rPr>
              <a:t>ssumptions: The Effects</a:t>
            </a:r>
          </a:p>
          <a:p>
            <a:pPr algn="ctr"/>
            <a:r>
              <a:rPr lang="en-US" sz="1200" dirty="0" smtClean="0">
                <a:solidFill>
                  <a:srgbClr val="FFFFCC"/>
                </a:solidFill>
                <a:latin typeface="Arial" panose="020B0604020202020204" pitchFamily="34" charset="0"/>
                <a:cs typeface="Arial" panose="020B0604020202020204" pitchFamily="34" charset="0"/>
              </a:rPr>
              <a:t>of </a:t>
            </a:r>
            <a:r>
              <a:rPr lang="en-US" sz="1200" dirty="0">
                <a:solidFill>
                  <a:srgbClr val="FFFFCC"/>
                </a:solidFill>
                <a:latin typeface="Arial" panose="020B0604020202020204" pitchFamily="34" charset="0"/>
                <a:cs typeface="Arial" panose="020B0604020202020204" pitchFamily="34" charset="0"/>
              </a:rPr>
              <a:t>R</a:t>
            </a:r>
            <a:r>
              <a:rPr lang="en-US" sz="1200" dirty="0" smtClean="0">
                <a:solidFill>
                  <a:srgbClr val="FFFFCC"/>
                </a:solidFill>
                <a:latin typeface="Arial" panose="020B0604020202020204" pitchFamily="34" charset="0"/>
                <a:cs typeface="Arial" panose="020B0604020202020204" pitchFamily="34" charset="0"/>
              </a:rPr>
              <a:t>eligious </a:t>
            </a:r>
            <a:r>
              <a:rPr lang="en-US" sz="1200" dirty="0">
                <a:solidFill>
                  <a:srgbClr val="FFFFCC"/>
                </a:solidFill>
                <a:latin typeface="Arial" panose="020B0604020202020204" pitchFamily="34" charset="0"/>
                <a:cs typeface="Arial" panose="020B0604020202020204" pitchFamily="34" charset="0"/>
              </a:rPr>
              <a:t>C</a:t>
            </a:r>
            <a:r>
              <a:rPr lang="en-US" sz="1200" dirty="0" smtClean="0">
                <a:solidFill>
                  <a:srgbClr val="FFFFCC"/>
                </a:solidFill>
                <a:latin typeface="Arial" panose="020B0604020202020204" pitchFamily="34" charset="0"/>
                <a:cs typeface="Arial" panose="020B0604020202020204" pitchFamily="34" charset="0"/>
              </a:rPr>
              <a:t>oping,” </a:t>
            </a:r>
            <a:r>
              <a:rPr lang="en-US" sz="1200" i="1" dirty="0" smtClean="0">
                <a:solidFill>
                  <a:srgbClr val="FFFFCC"/>
                </a:solidFill>
                <a:latin typeface="Arial" panose="020B0604020202020204" pitchFamily="34" charset="0"/>
                <a:cs typeface="Arial" panose="020B0604020202020204" pitchFamily="34" charset="0"/>
              </a:rPr>
              <a:t>Journal of Religion  and Health 53, no. 6 </a:t>
            </a:r>
            <a:r>
              <a:rPr lang="en-US" sz="1200" dirty="0" smtClean="0">
                <a:solidFill>
                  <a:srgbClr val="FFFFCC"/>
                </a:solidFill>
                <a:latin typeface="Arial" panose="020B0604020202020204" pitchFamily="34" charset="0"/>
                <a:cs typeface="Arial" panose="020B0604020202020204" pitchFamily="34" charset="0"/>
              </a:rPr>
              <a:t>(Dec 2014): 1676-1690</a:t>
            </a:r>
            <a:endParaRPr lang="en-US" sz="1200" dirty="0">
              <a:solidFill>
                <a:srgbClr val="FFFFCC"/>
              </a:solidFill>
              <a:latin typeface="Arial" panose="020B0604020202020204" pitchFamily="34" charset="0"/>
              <a:cs typeface="Arial" panose="020B0604020202020204" pitchFamily="34" charset="0"/>
            </a:endParaRPr>
          </a:p>
        </p:txBody>
      </p:sp>
      <p:sp>
        <p:nvSpPr>
          <p:cNvPr id="3" name="Rectangle 2"/>
          <p:cNvSpPr/>
          <p:nvPr/>
        </p:nvSpPr>
        <p:spPr>
          <a:xfrm>
            <a:off x="966355" y="4883727"/>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Traumatic Stressor</a:t>
            </a:r>
            <a:endParaRPr lang="en-US" dirty="0"/>
          </a:p>
        </p:txBody>
      </p:sp>
      <p:cxnSp>
        <p:nvCxnSpPr>
          <p:cNvPr id="6" name="Straight Arrow Connector 5"/>
          <p:cNvCxnSpPr>
            <a:stCxn id="3" idx="3"/>
          </p:cNvCxnSpPr>
          <p:nvPr/>
        </p:nvCxnSpPr>
        <p:spPr>
          <a:xfrm>
            <a:off x="2718955" y="5417127"/>
            <a:ext cx="710045" cy="0"/>
          </a:xfrm>
          <a:prstGeom prst="straightConnector1">
            <a:avLst/>
          </a:prstGeom>
          <a:ln w="50800">
            <a:tailEnd type="triangle" w="lg" len="med"/>
          </a:ln>
        </p:spPr>
        <p:style>
          <a:lnRef idx="1">
            <a:schemeClr val="accent1"/>
          </a:lnRef>
          <a:fillRef idx="0">
            <a:schemeClr val="accent1"/>
          </a:fillRef>
          <a:effectRef idx="0">
            <a:schemeClr val="accent1"/>
          </a:effectRef>
          <a:fontRef idx="minor">
            <a:schemeClr val="tx1"/>
          </a:fontRef>
        </p:style>
      </p:cxnSp>
      <p:sp>
        <p:nvSpPr>
          <p:cNvPr id="8" name="Rectangle 7"/>
          <p:cNvSpPr/>
          <p:nvPr/>
        </p:nvSpPr>
        <p:spPr>
          <a:xfrm>
            <a:off x="3709555" y="4890654"/>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Appraised Meaning of </a:t>
            </a:r>
          </a:p>
          <a:p>
            <a:pPr algn="ctr"/>
            <a:r>
              <a:rPr lang="en-US" dirty="0" smtClean="0"/>
              <a:t>the Stressor</a:t>
            </a:r>
            <a:endParaRPr lang="en-US" dirty="0"/>
          </a:p>
        </p:txBody>
      </p:sp>
      <p:sp>
        <p:nvSpPr>
          <p:cNvPr id="12" name="Rectangle 11"/>
          <p:cNvSpPr/>
          <p:nvPr/>
        </p:nvSpPr>
        <p:spPr>
          <a:xfrm>
            <a:off x="3709555" y="3061854"/>
            <a:ext cx="1752600" cy="1066800"/>
          </a:xfrm>
          <a:prstGeom prst="rect">
            <a:avLst/>
          </a:prstGeom>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Worldview Assumptions</a:t>
            </a:r>
          </a:p>
          <a:p>
            <a:pPr algn="ctr"/>
            <a:r>
              <a:rPr lang="en-US" dirty="0" smtClean="0"/>
              <a:t>/ Beliefs</a:t>
            </a:r>
            <a:endParaRPr lang="en-US" dirty="0"/>
          </a:p>
        </p:txBody>
      </p:sp>
      <p:cxnSp>
        <p:nvCxnSpPr>
          <p:cNvPr id="13" name="Straight Arrow Connector 12"/>
          <p:cNvCxnSpPr>
            <a:endCxn id="15" idx="1"/>
          </p:cNvCxnSpPr>
          <p:nvPr/>
        </p:nvCxnSpPr>
        <p:spPr>
          <a:xfrm>
            <a:off x="5791200" y="4502727"/>
            <a:ext cx="765464" cy="0"/>
          </a:xfrm>
          <a:prstGeom prst="straightConnector1">
            <a:avLst/>
          </a:prstGeom>
          <a:ln w="22225">
            <a:tailEnd type="triangle" w="lg" len="med"/>
          </a:ln>
        </p:spPr>
        <p:style>
          <a:lnRef idx="1">
            <a:schemeClr val="accent1"/>
          </a:lnRef>
          <a:fillRef idx="0">
            <a:schemeClr val="accent1"/>
          </a:fillRef>
          <a:effectRef idx="0">
            <a:schemeClr val="accent1"/>
          </a:effectRef>
          <a:fontRef idx="minor">
            <a:schemeClr val="tx1"/>
          </a:fontRef>
        </p:style>
      </p:cxnSp>
      <p:sp>
        <p:nvSpPr>
          <p:cNvPr id="15" name="Rectangle 14"/>
          <p:cNvSpPr/>
          <p:nvPr/>
        </p:nvSpPr>
        <p:spPr>
          <a:xfrm>
            <a:off x="6556664" y="3969327"/>
            <a:ext cx="1752600" cy="10668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Discrepancy?</a:t>
            </a:r>
            <a:endParaRPr lang="en-US" dirty="0"/>
          </a:p>
        </p:txBody>
      </p:sp>
      <p:sp>
        <p:nvSpPr>
          <p:cNvPr id="17" name="Rectangle 16"/>
          <p:cNvSpPr/>
          <p:nvPr/>
        </p:nvSpPr>
        <p:spPr>
          <a:xfrm>
            <a:off x="1451264" y="1600200"/>
            <a:ext cx="6397335" cy="685800"/>
          </a:xfrm>
          <a:prstGeom prst="rect">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Coping may involve a change in Worldview Assumptions /Beliefs</a:t>
            </a:r>
            <a:r>
              <a:rPr lang="en-US" dirty="0"/>
              <a:t> </a:t>
            </a:r>
            <a:r>
              <a:rPr lang="en-US" dirty="0" smtClean="0"/>
              <a:t>and/or reappraisal of the Stressor </a:t>
            </a:r>
            <a:endParaRPr lang="en-US" dirty="0"/>
          </a:p>
        </p:txBody>
      </p:sp>
      <p:cxnSp>
        <p:nvCxnSpPr>
          <p:cNvPr id="18" name="Straight Arrow Connector 17"/>
          <p:cNvCxnSpPr/>
          <p:nvPr/>
        </p:nvCxnSpPr>
        <p:spPr>
          <a:xfrm flipV="1">
            <a:off x="7010400" y="2286000"/>
            <a:ext cx="0" cy="1683328"/>
          </a:xfrm>
          <a:prstGeom prst="straightConnector1">
            <a:avLst/>
          </a:prstGeom>
          <a:ln w="22225">
            <a:solidFill>
              <a:srgbClr val="00B050"/>
            </a:solidFill>
            <a:prstDash val="sysDash"/>
            <a:tailEnd type="arrow" w="lg" len="lg"/>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2133600" y="2286000"/>
            <a:ext cx="1295400" cy="2133600"/>
          </a:xfrm>
          <a:prstGeom prst="straightConnector1">
            <a:avLst/>
          </a:prstGeom>
          <a:ln w="22225">
            <a:solidFill>
              <a:srgbClr val="00B050"/>
            </a:solidFill>
            <a:prstDash val="sysDash"/>
            <a:tailEnd type="arrow" w="lg" len="med"/>
          </a:ln>
        </p:spPr>
        <p:style>
          <a:lnRef idx="1">
            <a:schemeClr val="accent1"/>
          </a:lnRef>
          <a:fillRef idx="0">
            <a:schemeClr val="accent1"/>
          </a:fillRef>
          <a:effectRef idx="0">
            <a:schemeClr val="accent1"/>
          </a:effectRef>
          <a:fontRef idx="minor">
            <a:schemeClr val="tx1"/>
          </a:fontRef>
        </p:style>
      </p:cxnSp>
      <p:cxnSp>
        <p:nvCxnSpPr>
          <p:cNvPr id="25" name="Straight Arrow Connector 24"/>
          <p:cNvCxnSpPr/>
          <p:nvPr/>
        </p:nvCxnSpPr>
        <p:spPr>
          <a:xfrm>
            <a:off x="2133600" y="2286000"/>
            <a:ext cx="1295400" cy="685800"/>
          </a:xfrm>
          <a:prstGeom prst="straightConnector1">
            <a:avLst/>
          </a:prstGeom>
          <a:ln w="22225">
            <a:solidFill>
              <a:srgbClr val="00B050"/>
            </a:solidFill>
            <a:prstDash val="sysDash"/>
            <a:tailEnd type="arrow" w="lg" len="med"/>
          </a:ln>
        </p:spPr>
        <p:style>
          <a:lnRef idx="1">
            <a:schemeClr val="accent1"/>
          </a:lnRef>
          <a:fillRef idx="0">
            <a:schemeClr val="accent1"/>
          </a:fillRef>
          <a:effectRef idx="0">
            <a:schemeClr val="accent1"/>
          </a:effectRef>
          <a:fontRef idx="minor">
            <a:schemeClr val="tx1"/>
          </a:fontRef>
        </p:style>
      </p:cxnSp>
      <p:sp>
        <p:nvSpPr>
          <p:cNvPr id="23" name="TextBox 22"/>
          <p:cNvSpPr txBox="1"/>
          <p:nvPr/>
        </p:nvSpPr>
        <p:spPr>
          <a:xfrm>
            <a:off x="3581400" y="4333450"/>
            <a:ext cx="1981200" cy="369332"/>
          </a:xfrm>
          <a:prstGeom prst="rect">
            <a:avLst/>
          </a:prstGeom>
          <a:noFill/>
        </p:spPr>
        <p:txBody>
          <a:bodyPr wrap="square" rtlCol="0">
            <a:spAutoFit/>
          </a:bodyPr>
          <a:lstStyle/>
          <a:p>
            <a:pPr algn="ctr"/>
            <a:r>
              <a:rPr lang="en-US" b="1" i="1" dirty="0" smtClean="0">
                <a:solidFill>
                  <a:srgbClr val="FFFF00"/>
                </a:solidFill>
              </a:rPr>
              <a:t>Religious  Beliefs</a:t>
            </a:r>
            <a:endParaRPr lang="en-US" b="1" i="1" dirty="0">
              <a:solidFill>
                <a:srgbClr val="FFFF00"/>
              </a:solidFill>
            </a:endParaRPr>
          </a:p>
        </p:txBody>
      </p:sp>
    </p:spTree>
    <p:extLst>
      <p:ext uri="{BB962C8B-B14F-4D97-AF65-F5344CB8AC3E}">
        <p14:creationId xmlns:p14="http://schemas.microsoft.com/office/powerpoint/2010/main" val="144799738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8092" y="2971800"/>
            <a:ext cx="8077200" cy="892552"/>
          </a:xfrm>
          <a:prstGeom prst="rect">
            <a:avLst/>
          </a:prstGeom>
          <a:noFill/>
          <a:ln>
            <a:solidFill>
              <a:srgbClr val="FFFFCC"/>
            </a:solidFill>
          </a:ln>
        </p:spPr>
        <p:txBody>
          <a:bodyPr wrap="square" rtlCol="0">
            <a:spAutoFit/>
          </a:bodyPr>
          <a:lstStyle/>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The Seeds of Post-Traumatic Stress Disorder </a:t>
            </a:r>
            <a:endParaRPr lang="en-US" sz="2400" i="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400" i="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Post-Traumatic </a:t>
            </a:r>
            <a:r>
              <a:rPr lang="en-US" sz="2400" i="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Growth</a:t>
            </a: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for the Patient</a:t>
            </a:r>
            <a:endParaRPr lang="en-US" sz="2400" i="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2355246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8200" y="609600"/>
            <a:ext cx="7315200" cy="5416868"/>
          </a:xfrm>
          <a:prstGeom prst="rect">
            <a:avLst/>
          </a:prstGeom>
          <a:noFill/>
        </p:spPr>
        <p:txBody>
          <a:bodyPr wrap="square" rtlCol="0">
            <a:spAutoFit/>
          </a:bodyPr>
          <a:lstStyle/>
          <a:p>
            <a:pPr algn="ct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Common After-Effects of Trauma</a:t>
            </a:r>
          </a:p>
          <a:p>
            <a:pPr algn="just"/>
            <a:endParaRPr lang="en-US" dirty="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Intrusive </a:t>
            </a:r>
            <a:r>
              <a:rPr lang="en-US" dirty="0">
                <a:solidFill>
                  <a:srgbClr val="FFFFCC"/>
                </a:solidFill>
                <a:latin typeface="Arial" panose="020B0604020202020204" pitchFamily="34" charset="0"/>
                <a:cs typeface="Arial" panose="020B0604020202020204" pitchFamily="34" charset="0"/>
              </a:rPr>
              <a:t>thoughts, including flashbacks to the traumatic </a:t>
            </a:r>
            <a:r>
              <a:rPr lang="en-US" dirty="0" smtClean="0">
                <a:solidFill>
                  <a:srgbClr val="FFFFCC"/>
                </a:solidFill>
                <a:latin typeface="Arial" panose="020B0604020202020204" pitchFamily="34" charset="0"/>
                <a:cs typeface="Arial" panose="020B0604020202020204" pitchFamily="34" charset="0"/>
              </a:rPr>
              <a:t>event</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Desire </a:t>
            </a:r>
            <a:r>
              <a:rPr lang="en-US" dirty="0">
                <a:solidFill>
                  <a:srgbClr val="FFFFCC"/>
                </a:solidFill>
                <a:latin typeface="Arial" panose="020B0604020202020204" pitchFamily="34" charset="0"/>
                <a:cs typeface="Arial" panose="020B0604020202020204" pitchFamily="34" charset="0"/>
              </a:rPr>
              <a:t>to avoid people or conversations (esp. re: the event</a:t>
            </a:r>
            <a:r>
              <a:rPr lang="en-US" dirty="0" smtClean="0">
                <a:solidFill>
                  <a:srgbClr val="FFFFCC"/>
                </a:solidFill>
                <a:latin typeface="Arial" panose="020B0604020202020204" pitchFamily="34" charset="0"/>
                <a:cs typeface="Arial" panose="020B0604020202020204" pitchFamily="34" charset="0"/>
              </a:rPr>
              <a:t>)</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Emotionally </a:t>
            </a:r>
            <a:r>
              <a:rPr lang="en-US" dirty="0">
                <a:solidFill>
                  <a:srgbClr val="FFFFCC"/>
                </a:solidFill>
                <a:latin typeface="Arial" panose="020B0604020202020204" pitchFamily="34" charset="0"/>
                <a:cs typeface="Arial" panose="020B0604020202020204" pitchFamily="34" charset="0"/>
              </a:rPr>
              <a:t>numb or emotionally overwhelmed at various </a:t>
            </a:r>
            <a:r>
              <a:rPr lang="en-US" dirty="0" smtClean="0">
                <a:solidFill>
                  <a:srgbClr val="FFFFCC"/>
                </a:solidFill>
                <a:latin typeface="Arial" panose="020B0604020202020204" pitchFamily="34" charset="0"/>
                <a:cs typeface="Arial" panose="020B0604020202020204" pitchFamily="34" charset="0"/>
              </a:rPr>
              <a:t>times</a:t>
            </a:r>
          </a:p>
          <a:p>
            <a:pPr algn="just"/>
            <a:r>
              <a:rPr lang="en-US" dirty="0" smtClean="0">
                <a:solidFill>
                  <a:srgbClr val="FFFFCC"/>
                </a:solidFill>
                <a:latin typeface="Arial" panose="020B0604020202020204" pitchFamily="34" charset="0"/>
                <a:cs typeface="Arial" panose="020B0604020202020204" pitchFamily="34" charset="0"/>
              </a:rPr>
              <a:t> </a:t>
            </a: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Negative </a:t>
            </a:r>
            <a:r>
              <a:rPr lang="en-US" dirty="0">
                <a:solidFill>
                  <a:srgbClr val="FFFFCC"/>
                </a:solidFill>
                <a:latin typeface="Arial" panose="020B0604020202020204" pitchFamily="34" charset="0"/>
                <a:cs typeface="Arial" panose="020B0604020202020204" pitchFamily="34" charset="0"/>
              </a:rPr>
              <a:t>mood; negative feelings toward self and/or </a:t>
            </a:r>
            <a:r>
              <a:rPr lang="en-US" dirty="0" smtClean="0">
                <a:solidFill>
                  <a:srgbClr val="FFFFCC"/>
                </a:solidFill>
                <a:latin typeface="Arial" panose="020B0604020202020204" pitchFamily="34" charset="0"/>
                <a:cs typeface="Arial" panose="020B0604020202020204" pitchFamily="34" charset="0"/>
              </a:rPr>
              <a:t>others</a:t>
            </a:r>
          </a:p>
          <a:p>
            <a:pPr algn="just"/>
            <a:r>
              <a:rPr lang="en-US" dirty="0" smtClean="0">
                <a:solidFill>
                  <a:srgbClr val="FFFFCC"/>
                </a:solidFill>
                <a:latin typeface="Arial" panose="020B0604020202020204" pitchFamily="34" charset="0"/>
                <a:cs typeface="Arial" panose="020B0604020202020204" pitchFamily="34" charset="0"/>
              </a:rPr>
              <a:t> </a:t>
            </a: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On </a:t>
            </a:r>
            <a:r>
              <a:rPr lang="en-US" dirty="0">
                <a:solidFill>
                  <a:srgbClr val="FFFFCC"/>
                </a:solidFill>
                <a:latin typeface="Arial" panose="020B0604020202020204" pitchFamily="34" charset="0"/>
                <a:cs typeface="Arial" panose="020B0604020202020204" pitchFamily="34" charset="0"/>
              </a:rPr>
              <a:t>edge; sensitive to little things as </a:t>
            </a:r>
            <a:r>
              <a:rPr lang="en-US" dirty="0" smtClean="0">
                <a:solidFill>
                  <a:srgbClr val="FFFFCC"/>
                </a:solidFill>
                <a:latin typeface="Arial" panose="020B0604020202020204" pitchFamily="34" charset="0"/>
                <a:cs typeface="Arial" panose="020B0604020202020204" pitchFamily="34" charset="0"/>
              </a:rPr>
              <a:t>irritating or threatening</a:t>
            </a:r>
          </a:p>
          <a:p>
            <a:pPr algn="just"/>
            <a:r>
              <a:rPr lang="en-US" dirty="0" smtClean="0">
                <a:solidFill>
                  <a:srgbClr val="FFFFCC"/>
                </a:solidFill>
                <a:latin typeface="Arial" panose="020B0604020202020204" pitchFamily="34" charset="0"/>
                <a:cs typeface="Arial" panose="020B0604020202020204" pitchFamily="34" charset="0"/>
              </a:rPr>
              <a:t> </a:t>
            </a: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Trouble concentrating of sleeping (including nightmares)</a:t>
            </a:r>
            <a:endParaRPr lang="en-US" dirty="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568720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71600" y="762000"/>
            <a:ext cx="6172200" cy="5201424"/>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Responding to Patients to Encourage </a:t>
            </a: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Psychosocial Health</a:t>
            </a:r>
          </a:p>
          <a:p>
            <a:pPr algn="just"/>
            <a:endParaRPr lang="en-US" dirty="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00"/>
                </a:solidFill>
                <a:latin typeface="Arial" panose="020B0604020202020204" pitchFamily="34" charset="0"/>
                <a:cs typeface="Arial" panose="020B0604020202020204" pitchFamily="34" charset="0"/>
              </a:rPr>
              <a:t>    1)   </a:t>
            </a:r>
            <a:r>
              <a:rPr lang="en-US" dirty="0" smtClean="0">
                <a:solidFill>
                  <a:srgbClr val="FFFFCC"/>
                </a:solidFill>
                <a:latin typeface="Arial" panose="020B0604020202020204" pitchFamily="34" charset="0"/>
                <a:cs typeface="Arial" panose="020B0604020202020204" pitchFamily="34" charset="0"/>
              </a:rPr>
              <a:t>Listen attentively, actively, responsively.</a:t>
            </a:r>
          </a:p>
          <a:p>
            <a:pPr algn="just"/>
            <a:endParaRPr lang="en-US" dirty="0" smtClean="0">
              <a:solidFill>
                <a:srgbClr val="FFFF00"/>
              </a:solidFill>
              <a:latin typeface="Arial" panose="020B0604020202020204" pitchFamily="34" charset="0"/>
              <a:cs typeface="Arial" panose="020B0604020202020204" pitchFamily="34" charset="0"/>
            </a:endParaRPr>
          </a:p>
          <a:p>
            <a:r>
              <a:rPr lang="en-US" dirty="0" smtClean="0">
                <a:solidFill>
                  <a:srgbClr val="FFFF00"/>
                </a:solidFill>
                <a:latin typeface="Arial" panose="020B0604020202020204" pitchFamily="34" charset="0"/>
                <a:cs typeface="Arial" panose="020B0604020202020204" pitchFamily="34" charset="0"/>
              </a:rPr>
              <a:t>    2)   </a:t>
            </a:r>
            <a:r>
              <a:rPr lang="en-US" dirty="0" smtClean="0">
                <a:solidFill>
                  <a:srgbClr val="FFFFCC"/>
                </a:solidFill>
                <a:latin typeface="Arial" panose="020B0604020202020204" pitchFamily="34" charset="0"/>
                <a:cs typeface="Arial" panose="020B0604020202020204" pitchFamily="34" charset="0"/>
              </a:rPr>
              <a:t>Acknowledge – generally, without taking a position</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on a patient’s questions/conclusions – statements </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of meaning-making and relationship.</a:t>
            </a: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00"/>
                </a:solidFill>
                <a:latin typeface="Arial" panose="020B0604020202020204" pitchFamily="34" charset="0"/>
                <a:cs typeface="Arial" panose="020B0604020202020204" pitchFamily="34" charset="0"/>
              </a:rPr>
              <a:t>    3)  </a:t>
            </a:r>
            <a:r>
              <a:rPr lang="en-US" dirty="0" smtClean="0">
                <a:solidFill>
                  <a:srgbClr val="FFFFCC"/>
                </a:solidFill>
                <a:latin typeface="Arial" panose="020B0604020202020204" pitchFamily="34" charset="0"/>
                <a:cs typeface="Arial" panose="020B0604020202020204" pitchFamily="34" charset="0"/>
              </a:rPr>
              <a:t> Affirm how a traumatic event is an emotional event,  </a:t>
            </a:r>
            <a:endParaRPr lang="en-US" dirty="0">
              <a:solidFill>
                <a:srgbClr val="FFFFCC"/>
              </a:solidFill>
              <a:latin typeface="Arial" panose="020B0604020202020204" pitchFamily="34" charset="0"/>
              <a:cs typeface="Arial" panose="020B0604020202020204" pitchFamily="34" charset="0"/>
            </a:endParaRP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which can hit us in waves of feeling overwhelmed.</a:t>
            </a:r>
            <a:endParaRPr lang="en-US" dirty="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00"/>
                </a:solidFill>
                <a:latin typeface="Arial" panose="020B0604020202020204" pitchFamily="34" charset="0"/>
                <a:cs typeface="Arial" panose="020B0604020202020204" pitchFamily="34" charset="0"/>
              </a:rPr>
              <a:t>    4)   </a:t>
            </a:r>
            <a:r>
              <a:rPr lang="en-US" dirty="0" smtClean="0">
                <a:solidFill>
                  <a:srgbClr val="FFFFCC"/>
                </a:solidFill>
                <a:latin typeface="Arial" panose="020B0604020202020204" pitchFamily="34" charset="0"/>
                <a:cs typeface="Arial" panose="020B0604020202020204" pitchFamily="34" charset="0"/>
              </a:rPr>
              <a:t>Encourage the patient not to be alone in thinking </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about what’s happened but rather to think things </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through with trained counselors, support groups, </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or at least trusted </a:t>
            </a:r>
            <a:r>
              <a:rPr lang="en-US" dirty="0">
                <a:solidFill>
                  <a:srgbClr val="FFFFCC"/>
                </a:solidFill>
                <a:latin typeface="Arial" panose="020B0604020202020204" pitchFamily="34" charset="0"/>
                <a:cs typeface="Arial" panose="020B0604020202020204" pitchFamily="34" charset="0"/>
              </a:rPr>
              <a:t>friends </a:t>
            </a:r>
            <a:r>
              <a:rPr lang="en-US" dirty="0" smtClean="0">
                <a:solidFill>
                  <a:srgbClr val="FFFFCC"/>
                </a:solidFill>
                <a:latin typeface="Arial" panose="020B0604020202020204" pitchFamily="34" charset="0"/>
                <a:cs typeface="Arial" panose="020B0604020202020204" pitchFamily="34" charset="0"/>
              </a:rPr>
              <a:t>(–though not all friends </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will know how to be helpful).</a:t>
            </a:r>
          </a:p>
        </p:txBody>
      </p:sp>
    </p:spTree>
    <p:extLst>
      <p:ext uri="{BB962C8B-B14F-4D97-AF65-F5344CB8AC3E}">
        <p14:creationId xmlns:p14="http://schemas.microsoft.com/office/powerpoint/2010/main" val="102086961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609600"/>
            <a:ext cx="7010400" cy="5201424"/>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Post-Traumatic Growth (</a:t>
            </a:r>
            <a:r>
              <a:rPr lang="en-US" sz="2000" b="1" dirty="0" err="1"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PTG</a:t>
            </a: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The idea of </a:t>
            </a:r>
            <a:r>
              <a:rPr lang="en-US" dirty="0" err="1" smtClean="0">
                <a:solidFill>
                  <a:srgbClr val="FFFFCC"/>
                </a:solidFill>
                <a:latin typeface="Arial" panose="020B0604020202020204" pitchFamily="34" charset="0"/>
                <a:cs typeface="Arial" panose="020B0604020202020204" pitchFamily="34" charset="0"/>
              </a:rPr>
              <a:t>PTG</a:t>
            </a:r>
            <a:r>
              <a:rPr lang="en-US" dirty="0" smtClean="0">
                <a:solidFill>
                  <a:srgbClr val="FFFFCC"/>
                </a:solidFill>
                <a:latin typeface="Arial" panose="020B0604020202020204" pitchFamily="34" charset="0"/>
                <a:cs typeface="Arial" panose="020B0604020202020204" pitchFamily="34" charset="0"/>
              </a:rPr>
              <a:t> is that many people can recognize experiences of personal “growth” emerging from a traumatic incident, even </a:t>
            </a:r>
            <a:r>
              <a:rPr lang="en-US" i="1" dirty="0" smtClean="0">
                <a:solidFill>
                  <a:srgbClr val="FFFFCC"/>
                </a:solidFill>
                <a:latin typeface="Arial" panose="020B0604020202020204" pitchFamily="34" charset="0"/>
                <a:cs typeface="Arial" panose="020B0604020202020204" pitchFamily="34" charset="0"/>
              </a:rPr>
              <a:t>while</a:t>
            </a:r>
            <a:r>
              <a:rPr lang="en-US" dirty="0" smtClean="0">
                <a:solidFill>
                  <a:srgbClr val="FFFFCC"/>
                </a:solidFill>
                <a:latin typeface="Arial" panose="020B0604020202020204" pitchFamily="34" charset="0"/>
                <a:cs typeface="Arial" panose="020B0604020202020204" pitchFamily="34" charset="0"/>
              </a:rPr>
              <a:t> suffering such negative effects as Post-Traumatic Stress Disorder. </a:t>
            </a: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Research on </a:t>
            </a:r>
            <a:r>
              <a:rPr lang="en-US" dirty="0" err="1" smtClean="0">
                <a:solidFill>
                  <a:srgbClr val="FFFFCC"/>
                </a:solidFill>
                <a:latin typeface="Arial" panose="020B0604020202020204" pitchFamily="34" charset="0"/>
                <a:cs typeface="Arial" panose="020B0604020202020204" pitchFamily="34" charset="0"/>
              </a:rPr>
              <a:t>PTG</a:t>
            </a:r>
            <a:r>
              <a:rPr lang="en-US" dirty="0" smtClean="0">
                <a:solidFill>
                  <a:srgbClr val="FFFFCC"/>
                </a:solidFill>
                <a:latin typeface="Arial" panose="020B0604020202020204" pitchFamily="34" charset="0"/>
                <a:cs typeface="Arial" panose="020B0604020202020204" pitchFamily="34" charset="0"/>
              </a:rPr>
              <a:t> has focused on themes of: </a:t>
            </a:r>
          </a:p>
          <a:p>
            <a:pPr algn="just"/>
            <a:endParaRPr lang="en-US" sz="1200"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a</a:t>
            </a:r>
            <a:r>
              <a:rPr lang="en-US" dirty="0" smtClean="0">
                <a:solidFill>
                  <a:srgbClr val="FFFFCC"/>
                </a:solidFill>
                <a:latin typeface="Arial" panose="020B0604020202020204" pitchFamily="34" charset="0"/>
                <a:cs typeface="Arial" panose="020B0604020202020204" pitchFamily="34" charset="0"/>
              </a:rPr>
              <a:t> greater </a:t>
            </a:r>
            <a:r>
              <a:rPr lang="en-US" dirty="0">
                <a:solidFill>
                  <a:srgbClr val="FFFFCC"/>
                </a:solidFill>
                <a:latin typeface="Arial" panose="020B0604020202020204" pitchFamily="34" charset="0"/>
                <a:cs typeface="Arial" panose="020B0604020202020204" pitchFamily="34" charset="0"/>
              </a:rPr>
              <a:t>appreciation for life in </a:t>
            </a:r>
            <a:r>
              <a:rPr lang="en-US" dirty="0" smtClean="0">
                <a:solidFill>
                  <a:srgbClr val="FFFFCC"/>
                </a:solidFill>
                <a:latin typeface="Arial" panose="020B0604020202020204" pitchFamily="34" charset="0"/>
                <a:cs typeface="Arial" panose="020B0604020202020204" pitchFamily="34" charset="0"/>
              </a:rPr>
              <a:t>general</a:t>
            </a:r>
          </a:p>
          <a:p>
            <a:pPr algn="just"/>
            <a:endParaRPr lang="en-US" sz="1200" dirty="0" smtClean="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 more </a:t>
            </a:r>
            <a:r>
              <a:rPr lang="en-US" dirty="0">
                <a:solidFill>
                  <a:srgbClr val="FFFFCC"/>
                </a:solidFill>
                <a:latin typeface="Arial" panose="020B0604020202020204" pitchFamily="34" charset="0"/>
                <a:cs typeface="Arial" panose="020B0604020202020204" pitchFamily="34" charset="0"/>
              </a:rPr>
              <a:t>enriching sense of </a:t>
            </a:r>
            <a:r>
              <a:rPr lang="en-US" dirty="0" smtClean="0">
                <a:solidFill>
                  <a:srgbClr val="FFFFCC"/>
                </a:solidFill>
                <a:latin typeface="Arial" panose="020B0604020202020204" pitchFamily="34" charset="0"/>
                <a:cs typeface="Arial" panose="020B0604020202020204" pitchFamily="34" charset="0"/>
              </a:rPr>
              <a:t>relationships</a:t>
            </a:r>
          </a:p>
          <a:p>
            <a:pPr algn="just"/>
            <a:endParaRPr lang="en-US" sz="1200" dirty="0" smtClean="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a</a:t>
            </a:r>
            <a:r>
              <a:rPr lang="en-US" dirty="0" smtClean="0">
                <a:solidFill>
                  <a:srgbClr val="FFFFCC"/>
                </a:solidFill>
                <a:latin typeface="Arial" panose="020B0604020202020204" pitchFamily="34" charset="0"/>
                <a:cs typeface="Arial" panose="020B0604020202020204" pitchFamily="34" charset="0"/>
              </a:rPr>
              <a:t>n </a:t>
            </a:r>
            <a:r>
              <a:rPr lang="en-US" dirty="0">
                <a:solidFill>
                  <a:srgbClr val="FFFFCC"/>
                </a:solidFill>
                <a:latin typeface="Arial" panose="020B0604020202020204" pitchFamily="34" charset="0"/>
                <a:cs typeface="Arial" panose="020B0604020202020204" pitchFamily="34" charset="0"/>
              </a:rPr>
              <a:t>awareness of one’s own </a:t>
            </a:r>
            <a:r>
              <a:rPr lang="en-US" dirty="0" smtClean="0">
                <a:solidFill>
                  <a:srgbClr val="FFFFCC"/>
                </a:solidFill>
                <a:latin typeface="Arial" panose="020B0604020202020204" pitchFamily="34" charset="0"/>
                <a:cs typeface="Arial" panose="020B0604020202020204" pitchFamily="34" charset="0"/>
              </a:rPr>
              <a:t>strengths</a:t>
            </a:r>
          </a:p>
          <a:p>
            <a:pPr algn="just"/>
            <a:endParaRPr lang="en-US" sz="1200" dirty="0">
              <a:solidFill>
                <a:srgbClr val="FFFFCC"/>
              </a:solidFill>
              <a:latin typeface="Arial" panose="020B0604020202020204" pitchFamily="34" charset="0"/>
              <a:cs typeface="Arial" panose="020B0604020202020204" pitchFamily="34" charset="0"/>
            </a:endParaRP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t</a:t>
            </a:r>
            <a:r>
              <a:rPr lang="en-US" dirty="0" smtClean="0">
                <a:solidFill>
                  <a:srgbClr val="FFFFCC"/>
                </a:solidFill>
                <a:latin typeface="Arial" panose="020B0604020202020204" pitchFamily="34" charset="0"/>
                <a:cs typeface="Arial" panose="020B0604020202020204" pitchFamily="34" charset="0"/>
              </a:rPr>
              <a:t>he perception </a:t>
            </a:r>
            <a:r>
              <a:rPr lang="en-US" dirty="0">
                <a:solidFill>
                  <a:srgbClr val="FFFFCC"/>
                </a:solidFill>
                <a:latin typeface="Arial" panose="020B0604020202020204" pitchFamily="34" charset="0"/>
                <a:cs typeface="Arial" panose="020B0604020202020204" pitchFamily="34" charset="0"/>
              </a:rPr>
              <a:t>of new </a:t>
            </a:r>
            <a:r>
              <a:rPr lang="en-US" dirty="0" smtClean="0">
                <a:solidFill>
                  <a:srgbClr val="FFFFCC"/>
                </a:solidFill>
                <a:latin typeface="Arial" panose="020B0604020202020204" pitchFamily="34" charset="0"/>
                <a:cs typeface="Arial" panose="020B0604020202020204" pitchFamily="34" charset="0"/>
              </a:rPr>
              <a:t>possibilities</a:t>
            </a:r>
          </a:p>
          <a:p>
            <a:pPr algn="just"/>
            <a:endParaRPr lang="en-US" sz="1200" dirty="0" smtClean="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 deepening </a:t>
            </a:r>
            <a:r>
              <a:rPr lang="en-US" dirty="0">
                <a:solidFill>
                  <a:srgbClr val="FFFFCC"/>
                </a:solidFill>
                <a:latin typeface="Arial" panose="020B0604020202020204" pitchFamily="34" charset="0"/>
                <a:cs typeface="Arial" panose="020B0604020202020204" pitchFamily="34" charset="0"/>
              </a:rPr>
              <a:t>sense of </a:t>
            </a:r>
            <a:r>
              <a:rPr lang="en-US" dirty="0" smtClean="0">
                <a:solidFill>
                  <a:srgbClr val="FFFFCC"/>
                </a:solidFill>
                <a:latin typeface="Arial" panose="020B0604020202020204" pitchFamily="34" charset="0"/>
                <a:cs typeface="Arial" panose="020B0604020202020204" pitchFamily="34" charset="0"/>
              </a:rPr>
              <a:t>spirituality</a:t>
            </a:r>
          </a:p>
          <a:p>
            <a:pPr algn="just"/>
            <a:endParaRPr lang="en-US" dirty="0">
              <a:solidFill>
                <a:srgbClr val="FFFFCC"/>
              </a:solidFill>
              <a:latin typeface="Arial" panose="020B0604020202020204" pitchFamily="34" charset="0"/>
              <a:cs typeface="Arial" panose="020B0604020202020204" pitchFamily="34" charset="0"/>
            </a:endParaRPr>
          </a:p>
          <a:p>
            <a:pPr algn="just"/>
            <a:endParaRPr lang="en-US" dirty="0" smtClean="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49219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096000" y="4876800"/>
            <a:ext cx="1752600" cy="707886"/>
          </a:xfrm>
          <a:prstGeom prst="rect">
            <a:avLst/>
          </a:prstGeom>
          <a:noFill/>
        </p:spPr>
        <p:txBody>
          <a:bodyPr wrap="square" rtlCol="0">
            <a:spAutoFit/>
          </a:bodyPr>
          <a:lstStyle/>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“Cataclysm”</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00200" y="838200"/>
            <a:ext cx="3835894" cy="5127093"/>
          </a:xfrm>
          <a:prstGeom prst="rect">
            <a:avLst/>
          </a:prstGeom>
        </p:spPr>
      </p:pic>
      <p:sp>
        <p:nvSpPr>
          <p:cNvPr id="5" name="TextBox 4"/>
          <p:cNvSpPr txBox="1"/>
          <p:nvPr/>
        </p:nvSpPr>
        <p:spPr>
          <a:xfrm>
            <a:off x="1600200" y="5993868"/>
            <a:ext cx="838200" cy="123111"/>
          </a:xfrm>
          <a:prstGeom prst="rect">
            <a:avLst/>
          </a:prstGeom>
          <a:noFill/>
        </p:spPr>
        <p:txBody>
          <a:bodyPr wrap="square" lIns="0" tIns="0" rIns="0" bIns="0" rtlCol="0">
            <a:spAutoFit/>
          </a:bodyPr>
          <a:lstStyle/>
          <a:p>
            <a:r>
              <a:rPr lang="en-US" sz="800" dirty="0" smtClean="0">
                <a:solidFill>
                  <a:srgbClr val="0070C0"/>
                </a:solidFill>
              </a:rPr>
              <a:t>By John Ehman</a:t>
            </a:r>
            <a:endParaRPr lang="en-US" sz="800" dirty="0">
              <a:solidFill>
                <a:srgbClr val="0070C0"/>
              </a:solidFill>
            </a:endParaRPr>
          </a:p>
        </p:txBody>
      </p:sp>
    </p:spTree>
    <p:extLst>
      <p:ext uri="{BB962C8B-B14F-4D97-AF65-F5344CB8AC3E}">
        <p14:creationId xmlns:p14="http://schemas.microsoft.com/office/powerpoint/2010/main" val="3476980048"/>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7765" y="533400"/>
            <a:ext cx="7010400" cy="5755422"/>
          </a:xfrm>
          <a:prstGeom prst="rect">
            <a:avLst/>
          </a:prstGeom>
          <a:noFill/>
        </p:spPr>
        <p:txBody>
          <a:bodyPr wrap="square" rtlCol="0">
            <a:spAutoFit/>
          </a:bodyPr>
          <a:lstStyle/>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Post-Traumatic Growth (</a:t>
            </a:r>
            <a:r>
              <a:rPr lang="en-US" sz="2000" b="1" dirty="0" err="1"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PTG</a:t>
            </a: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The idea of </a:t>
            </a:r>
            <a:r>
              <a:rPr lang="en-US" dirty="0" err="1" smtClean="0">
                <a:solidFill>
                  <a:srgbClr val="FFFFCC"/>
                </a:solidFill>
                <a:latin typeface="Arial" panose="020B0604020202020204" pitchFamily="34" charset="0"/>
                <a:cs typeface="Arial" panose="020B0604020202020204" pitchFamily="34" charset="0"/>
              </a:rPr>
              <a:t>PTG</a:t>
            </a:r>
            <a:r>
              <a:rPr lang="en-US" dirty="0" smtClean="0">
                <a:solidFill>
                  <a:srgbClr val="FFFFCC"/>
                </a:solidFill>
                <a:latin typeface="Arial" panose="020B0604020202020204" pitchFamily="34" charset="0"/>
                <a:cs typeface="Arial" panose="020B0604020202020204" pitchFamily="34" charset="0"/>
              </a:rPr>
              <a:t> is that many people can recognize experiences of personal “growth” emerging from a traumatic incident, even </a:t>
            </a:r>
            <a:r>
              <a:rPr lang="en-US" i="1" dirty="0" smtClean="0">
                <a:solidFill>
                  <a:srgbClr val="FFFFCC"/>
                </a:solidFill>
                <a:latin typeface="Arial" panose="020B0604020202020204" pitchFamily="34" charset="0"/>
                <a:cs typeface="Arial" panose="020B0604020202020204" pitchFamily="34" charset="0"/>
              </a:rPr>
              <a:t>while</a:t>
            </a:r>
            <a:r>
              <a:rPr lang="en-US" dirty="0" smtClean="0">
                <a:solidFill>
                  <a:srgbClr val="FFFFCC"/>
                </a:solidFill>
                <a:latin typeface="Arial" panose="020B0604020202020204" pitchFamily="34" charset="0"/>
                <a:cs typeface="Arial" panose="020B0604020202020204" pitchFamily="34" charset="0"/>
              </a:rPr>
              <a:t> suffering such negative effects as Post-Traumatic Stress Disorder. </a:t>
            </a: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Research on </a:t>
            </a:r>
            <a:r>
              <a:rPr lang="en-US" dirty="0" err="1" smtClean="0">
                <a:solidFill>
                  <a:srgbClr val="FFFFCC"/>
                </a:solidFill>
                <a:latin typeface="Arial" panose="020B0604020202020204" pitchFamily="34" charset="0"/>
                <a:cs typeface="Arial" panose="020B0604020202020204" pitchFamily="34" charset="0"/>
              </a:rPr>
              <a:t>PTG</a:t>
            </a:r>
            <a:r>
              <a:rPr lang="en-US" dirty="0" smtClean="0">
                <a:solidFill>
                  <a:srgbClr val="FFFFCC"/>
                </a:solidFill>
                <a:latin typeface="Arial" panose="020B0604020202020204" pitchFamily="34" charset="0"/>
                <a:cs typeface="Arial" panose="020B0604020202020204" pitchFamily="34" charset="0"/>
              </a:rPr>
              <a:t> has focused on themes of: </a:t>
            </a:r>
          </a:p>
          <a:p>
            <a:pPr algn="just"/>
            <a:endParaRPr lang="en-US" sz="1200"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a</a:t>
            </a:r>
            <a:r>
              <a:rPr lang="en-US" dirty="0" smtClean="0">
                <a:solidFill>
                  <a:srgbClr val="FFFFCC"/>
                </a:solidFill>
                <a:latin typeface="Arial" panose="020B0604020202020204" pitchFamily="34" charset="0"/>
                <a:cs typeface="Arial" panose="020B0604020202020204" pitchFamily="34" charset="0"/>
              </a:rPr>
              <a:t> greater </a:t>
            </a:r>
            <a:r>
              <a:rPr lang="en-US" dirty="0">
                <a:solidFill>
                  <a:srgbClr val="FFFFCC"/>
                </a:solidFill>
                <a:latin typeface="Arial" panose="020B0604020202020204" pitchFamily="34" charset="0"/>
                <a:cs typeface="Arial" panose="020B0604020202020204" pitchFamily="34" charset="0"/>
              </a:rPr>
              <a:t>appreciation for life in </a:t>
            </a:r>
            <a:r>
              <a:rPr lang="en-US" dirty="0" smtClean="0">
                <a:solidFill>
                  <a:srgbClr val="FFFFCC"/>
                </a:solidFill>
                <a:latin typeface="Arial" panose="020B0604020202020204" pitchFamily="34" charset="0"/>
                <a:cs typeface="Arial" panose="020B0604020202020204" pitchFamily="34" charset="0"/>
              </a:rPr>
              <a:t>general</a:t>
            </a:r>
          </a:p>
          <a:p>
            <a:pPr algn="just"/>
            <a:endParaRPr lang="en-US" sz="1200" dirty="0" smtClean="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 more </a:t>
            </a:r>
            <a:r>
              <a:rPr lang="en-US" dirty="0">
                <a:solidFill>
                  <a:srgbClr val="FFFFCC"/>
                </a:solidFill>
                <a:latin typeface="Arial" panose="020B0604020202020204" pitchFamily="34" charset="0"/>
                <a:cs typeface="Arial" panose="020B0604020202020204" pitchFamily="34" charset="0"/>
              </a:rPr>
              <a:t>enriching sense of </a:t>
            </a:r>
            <a:r>
              <a:rPr lang="en-US" dirty="0" smtClean="0">
                <a:solidFill>
                  <a:srgbClr val="FFFFCC"/>
                </a:solidFill>
                <a:latin typeface="Arial" panose="020B0604020202020204" pitchFamily="34" charset="0"/>
                <a:cs typeface="Arial" panose="020B0604020202020204" pitchFamily="34" charset="0"/>
              </a:rPr>
              <a:t>relationships</a:t>
            </a:r>
          </a:p>
          <a:p>
            <a:pPr algn="just"/>
            <a:endParaRPr lang="en-US" sz="1200" dirty="0" smtClean="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a</a:t>
            </a:r>
            <a:r>
              <a:rPr lang="en-US" dirty="0" smtClean="0">
                <a:solidFill>
                  <a:srgbClr val="FFFFCC"/>
                </a:solidFill>
                <a:latin typeface="Arial" panose="020B0604020202020204" pitchFamily="34" charset="0"/>
                <a:cs typeface="Arial" panose="020B0604020202020204" pitchFamily="34" charset="0"/>
              </a:rPr>
              <a:t>n </a:t>
            </a:r>
            <a:r>
              <a:rPr lang="en-US" dirty="0">
                <a:solidFill>
                  <a:srgbClr val="FFFFCC"/>
                </a:solidFill>
                <a:latin typeface="Arial" panose="020B0604020202020204" pitchFamily="34" charset="0"/>
                <a:cs typeface="Arial" panose="020B0604020202020204" pitchFamily="34" charset="0"/>
              </a:rPr>
              <a:t>awareness of one’s own </a:t>
            </a:r>
            <a:r>
              <a:rPr lang="en-US" dirty="0" smtClean="0">
                <a:solidFill>
                  <a:srgbClr val="FFFFCC"/>
                </a:solidFill>
                <a:latin typeface="Arial" panose="020B0604020202020204" pitchFamily="34" charset="0"/>
                <a:cs typeface="Arial" panose="020B0604020202020204" pitchFamily="34" charset="0"/>
              </a:rPr>
              <a:t>strengths</a:t>
            </a:r>
          </a:p>
          <a:p>
            <a:pPr algn="just"/>
            <a:endParaRPr lang="en-US" sz="1200" dirty="0">
              <a:solidFill>
                <a:srgbClr val="FFFFCC"/>
              </a:solidFill>
              <a:latin typeface="Arial" panose="020B0604020202020204" pitchFamily="34" charset="0"/>
              <a:cs typeface="Arial" panose="020B0604020202020204" pitchFamily="34" charset="0"/>
            </a:endParaRP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t</a:t>
            </a:r>
            <a:r>
              <a:rPr lang="en-US" dirty="0" smtClean="0">
                <a:solidFill>
                  <a:srgbClr val="FFFFCC"/>
                </a:solidFill>
                <a:latin typeface="Arial" panose="020B0604020202020204" pitchFamily="34" charset="0"/>
                <a:cs typeface="Arial" panose="020B0604020202020204" pitchFamily="34" charset="0"/>
              </a:rPr>
              <a:t>he perception </a:t>
            </a:r>
            <a:r>
              <a:rPr lang="en-US" dirty="0">
                <a:solidFill>
                  <a:srgbClr val="FFFFCC"/>
                </a:solidFill>
                <a:latin typeface="Arial" panose="020B0604020202020204" pitchFamily="34" charset="0"/>
                <a:cs typeface="Arial" panose="020B0604020202020204" pitchFamily="34" charset="0"/>
              </a:rPr>
              <a:t>of new </a:t>
            </a:r>
            <a:r>
              <a:rPr lang="en-US" dirty="0" smtClean="0">
                <a:solidFill>
                  <a:srgbClr val="FFFFCC"/>
                </a:solidFill>
                <a:latin typeface="Arial" panose="020B0604020202020204" pitchFamily="34" charset="0"/>
                <a:cs typeface="Arial" panose="020B0604020202020204" pitchFamily="34" charset="0"/>
              </a:rPr>
              <a:t>possibilities</a:t>
            </a:r>
          </a:p>
          <a:p>
            <a:pPr algn="just"/>
            <a:endParaRPr lang="en-US" sz="1200" dirty="0" smtClean="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 deepening </a:t>
            </a:r>
            <a:r>
              <a:rPr lang="en-US" dirty="0">
                <a:solidFill>
                  <a:srgbClr val="FFFFCC"/>
                </a:solidFill>
                <a:latin typeface="Arial" panose="020B0604020202020204" pitchFamily="34" charset="0"/>
                <a:cs typeface="Arial" panose="020B0604020202020204" pitchFamily="34" charset="0"/>
              </a:rPr>
              <a:t>sense of </a:t>
            </a:r>
            <a:r>
              <a:rPr lang="en-US" dirty="0" smtClean="0">
                <a:solidFill>
                  <a:srgbClr val="FFFFCC"/>
                </a:solidFill>
                <a:latin typeface="Arial" panose="020B0604020202020204" pitchFamily="34" charset="0"/>
                <a:cs typeface="Arial" panose="020B0604020202020204" pitchFamily="34" charset="0"/>
              </a:rPr>
              <a:t>spirituality</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ctr"/>
            <a:r>
              <a:rPr lang="en-US" i="1" dirty="0">
                <a:solidFill>
                  <a:srgbClr val="FF8000"/>
                </a:solidFill>
                <a:latin typeface="Arial" panose="020B0604020202020204" pitchFamily="34" charset="0"/>
                <a:cs typeface="Arial" panose="020B0604020202020204" pitchFamily="34" charset="0"/>
              </a:rPr>
              <a:t>Chaplains can acknowledge “growth” …but never at the</a:t>
            </a:r>
          </a:p>
          <a:p>
            <a:pPr algn="ctr"/>
            <a:r>
              <a:rPr lang="en-US" i="1" dirty="0">
                <a:solidFill>
                  <a:srgbClr val="FF8000"/>
                </a:solidFill>
                <a:latin typeface="Arial" panose="020B0604020202020204" pitchFamily="34" charset="0"/>
                <a:cs typeface="Arial" panose="020B0604020202020204" pitchFamily="34" charset="0"/>
              </a:rPr>
              <a:t>expense of acknowledging the deep injury of trauma</a:t>
            </a:r>
            <a:r>
              <a:rPr lang="en-US" i="1" dirty="0" smtClean="0">
                <a:solidFill>
                  <a:srgbClr val="FF8000"/>
                </a:solidFill>
                <a:latin typeface="Arial" panose="020B0604020202020204" pitchFamily="34" charset="0"/>
                <a:cs typeface="Arial" panose="020B0604020202020204" pitchFamily="34" charset="0"/>
              </a:rPr>
              <a:t>.</a:t>
            </a:r>
            <a:endParaRPr lang="en-US" dirty="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8749219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943600" y="4114800"/>
            <a:ext cx="1752600" cy="707886"/>
          </a:xfrm>
          <a:prstGeom prst="rect">
            <a:avLst/>
          </a:prstGeom>
          <a:noFill/>
        </p:spPr>
        <p:txBody>
          <a:bodyPr wrap="square" rtlCol="0">
            <a:spAutoFit/>
          </a:bodyPr>
          <a:lstStyle/>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“Horizon”</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295400"/>
            <a:ext cx="3556259" cy="4032222"/>
          </a:xfrm>
          <a:prstGeom prst="rect">
            <a:avLst/>
          </a:prstGeom>
        </p:spPr>
      </p:pic>
      <p:sp>
        <p:nvSpPr>
          <p:cNvPr id="2" name="TextBox 1"/>
          <p:cNvSpPr txBox="1"/>
          <p:nvPr/>
        </p:nvSpPr>
        <p:spPr>
          <a:xfrm>
            <a:off x="1905000" y="5348644"/>
            <a:ext cx="838200" cy="123111"/>
          </a:xfrm>
          <a:prstGeom prst="rect">
            <a:avLst/>
          </a:prstGeom>
          <a:noFill/>
        </p:spPr>
        <p:txBody>
          <a:bodyPr wrap="square" lIns="0" tIns="0" rIns="0" bIns="0" rtlCol="0">
            <a:spAutoFit/>
          </a:bodyPr>
          <a:lstStyle/>
          <a:p>
            <a:r>
              <a:rPr lang="en-US" sz="800" dirty="0" smtClean="0">
                <a:solidFill>
                  <a:srgbClr val="0070C0"/>
                </a:solidFill>
              </a:rPr>
              <a:t>By John Ehman</a:t>
            </a:r>
            <a:endParaRPr lang="en-US" sz="800" dirty="0">
              <a:solidFill>
                <a:srgbClr val="0070C0"/>
              </a:solidFill>
            </a:endParaRPr>
          </a:p>
        </p:txBody>
      </p:sp>
    </p:spTree>
    <p:extLst>
      <p:ext uri="{BB962C8B-B14F-4D97-AF65-F5344CB8AC3E}">
        <p14:creationId xmlns:p14="http://schemas.microsoft.com/office/powerpoint/2010/main" val="332398730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28092" y="2971800"/>
            <a:ext cx="8077200" cy="1200329"/>
          </a:xfrm>
          <a:prstGeom prst="rect">
            <a:avLst/>
          </a:prstGeom>
          <a:noFill/>
          <a:ln>
            <a:solidFill>
              <a:srgbClr val="FFFFCC"/>
            </a:solidFill>
          </a:ln>
        </p:spPr>
        <p:txBody>
          <a:bodyPr wrap="square" rtlCol="0">
            <a:spAutoFit/>
          </a:bodyPr>
          <a:lstStyle/>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Chaplains’ Experience and Self-Care: </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Contending with Secondary Traumatic Stress (</a:t>
            </a:r>
            <a:r>
              <a:rPr lang="en-US" sz="2400" dirty="0" err="1"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STS</a:t>
            </a: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p>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and Vicarious Traumatization </a:t>
            </a:r>
            <a:endParaRPr lang="en-US" sz="2400" i="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
        <p:nvSpPr>
          <p:cNvPr id="3" name="TextBox 2"/>
          <p:cNvSpPr txBox="1"/>
          <p:nvPr/>
        </p:nvSpPr>
        <p:spPr>
          <a:xfrm>
            <a:off x="2971800" y="2057400"/>
            <a:ext cx="3048000" cy="369332"/>
          </a:xfrm>
          <a:prstGeom prst="rect">
            <a:avLst/>
          </a:prstGeom>
          <a:noFill/>
        </p:spPr>
        <p:txBody>
          <a:bodyPr wrap="square" rtlCol="0">
            <a:spAutoFit/>
          </a:bodyPr>
          <a:lstStyle/>
          <a:p>
            <a:pPr algn="ctr"/>
            <a:r>
              <a:rPr lang="en-US" i="1" dirty="0" err="1" smtClean="0">
                <a:solidFill>
                  <a:srgbClr val="FFFFCC"/>
                </a:solidFill>
              </a:rPr>
              <a:t>Postscriptum</a:t>
            </a:r>
            <a:endParaRPr lang="en-US" i="1" dirty="0">
              <a:solidFill>
                <a:srgbClr val="FFFFCC"/>
              </a:solidFill>
            </a:endParaRPr>
          </a:p>
        </p:txBody>
      </p:sp>
    </p:spTree>
    <p:extLst>
      <p:ext uri="{BB962C8B-B14F-4D97-AF65-F5344CB8AC3E}">
        <p14:creationId xmlns:p14="http://schemas.microsoft.com/office/powerpoint/2010/main" val="356518053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685800"/>
            <a:ext cx="7315199" cy="3508653"/>
          </a:xfrm>
          <a:prstGeom prst="rect">
            <a:avLst/>
          </a:prstGeom>
          <a:noFill/>
        </p:spPr>
        <p:txBody>
          <a:bodyPr wrap="square" rtlCol="0">
            <a:spAutoFit/>
          </a:bodyPr>
          <a:lstStyle/>
          <a:p>
            <a:pPr algn="ctr"/>
            <a:endParaRPr lang="en-US" sz="20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Chaplains and </a:t>
            </a: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Secondary Traumatic Stress  / Vicarious Traumatization</a:t>
            </a:r>
            <a:endParaRPr lang="en-US" dirty="0" smtClean="0">
              <a:solidFill>
                <a:srgbClr val="FFFFCC"/>
              </a:solidFill>
              <a:latin typeface="Arial" panose="020B0604020202020204" pitchFamily="34" charset="0"/>
              <a:cs typeface="Arial" panose="020B0604020202020204" pitchFamily="34" charset="0"/>
            </a:endParaRP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When we engage sufferers of trauma at an emotional and empathic level, we can become susceptible to the effects of traumatic experience. This often occurs after repeated exposures over time, but the process can be exacerbated by our particular sensitivities from our own stories.  </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smtClean="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060906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399" y="685800"/>
            <a:ext cx="7315199" cy="5447645"/>
          </a:xfrm>
          <a:prstGeom prst="rect">
            <a:avLst/>
          </a:prstGeom>
          <a:noFill/>
        </p:spPr>
        <p:txBody>
          <a:bodyPr wrap="square" rtlCol="0">
            <a:spAutoFit/>
          </a:bodyPr>
          <a:lstStyle/>
          <a:p>
            <a:pPr algn="ctr"/>
            <a:endParaRPr lang="en-US" sz="20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Chaplains and </a:t>
            </a:r>
          </a:p>
          <a:p>
            <a:pPr algn="ctr"/>
            <a:r>
              <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Secondary Traumatic Stress  / Vicarious Traumatization</a:t>
            </a:r>
            <a:endParaRPr lang="en-US" dirty="0" smtClean="0">
              <a:solidFill>
                <a:srgbClr val="FFFFCC"/>
              </a:solidFill>
              <a:latin typeface="Arial" panose="020B0604020202020204" pitchFamily="34" charset="0"/>
              <a:cs typeface="Arial" panose="020B0604020202020204" pitchFamily="34" charset="0"/>
            </a:endParaRP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When we engage sufferers of trauma at an emotional and empathic level, we can become susceptible to the effects of traumatic experience. This often occurs after repeated exposures over time, but the process can be exacerbated by our particular sensitivities from our own stories.  </a:t>
            </a:r>
          </a:p>
          <a:p>
            <a:pPr algn="just"/>
            <a:endParaRPr lang="en-US" dirty="0" smtClean="0">
              <a:solidFill>
                <a:srgbClr val="FFFFCC"/>
              </a:solidFill>
              <a:latin typeface="Arial" panose="020B0604020202020204" pitchFamily="34" charset="0"/>
              <a:cs typeface="Arial" panose="020B0604020202020204" pitchFamily="34" charset="0"/>
            </a:endParaRPr>
          </a:p>
          <a:p>
            <a:pPr algn="just"/>
            <a:endParaRPr lang="en-US" dirty="0" smtClean="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Warning signs include:   </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avoidance of topics or situations with patients</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difficulty empathizing or feeling compassion </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a:solidFill>
                  <a:srgbClr val="FFFFCC"/>
                </a:solidFill>
                <a:latin typeface="Arial" panose="020B0604020202020204" pitchFamily="34" charset="0"/>
                <a:cs typeface="Arial" panose="020B0604020202020204" pitchFamily="34" charset="0"/>
              </a:rPr>
              <a:t> </a:t>
            </a:r>
            <a:r>
              <a:rPr lang="en-US" dirty="0">
                <a:solidFill>
                  <a:srgbClr val="FFFF00"/>
                </a:solidFill>
                <a:latin typeface="Arial" panose="020B0604020202020204" pitchFamily="34" charset="0"/>
                <a:cs typeface="Arial" panose="020B0604020202020204" pitchFamily="34" charset="0"/>
              </a:rPr>
              <a:t>•</a:t>
            </a:r>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trouble attending to proper boundaries </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lack of interest in work / “going through the motions”</a:t>
            </a:r>
          </a:p>
          <a:p>
            <a:pPr algn="just"/>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sense of cynicism or disillusionment</a:t>
            </a:r>
          </a:p>
          <a:p>
            <a:pPr algn="just"/>
            <a:r>
              <a:rPr lang="en-US" dirty="0" smtClean="0">
                <a:solidFill>
                  <a:srgbClr val="FFFFCC"/>
                </a:solidFill>
                <a:latin typeface="Arial" panose="020B0604020202020204" pitchFamily="34" charset="0"/>
                <a:cs typeface="Arial" panose="020B0604020202020204" pitchFamily="34" charset="0"/>
              </a:rPr>
              <a:t>                  </a:t>
            </a:r>
            <a:r>
              <a:rPr lang="en-US" dirty="0" smtClean="0">
                <a:solidFill>
                  <a:srgbClr val="FFFF00"/>
                </a:solidFill>
                <a:latin typeface="Arial" panose="020B0604020202020204" pitchFamily="34" charset="0"/>
                <a:cs typeface="Arial" panose="020B0604020202020204" pitchFamily="34" charset="0"/>
              </a:rPr>
              <a:t>•</a:t>
            </a:r>
            <a:r>
              <a:rPr lang="en-US" dirty="0" smtClean="0">
                <a:solidFill>
                  <a:srgbClr val="FFFFCC"/>
                </a:solidFill>
                <a:latin typeface="Arial" panose="020B0604020202020204" pitchFamily="34" charset="0"/>
                <a:cs typeface="Arial" panose="020B0604020202020204" pitchFamily="34" charset="0"/>
              </a:rPr>
              <a:t>  </a:t>
            </a:r>
            <a:r>
              <a:rPr lang="en-US" dirty="0" err="1" smtClean="0">
                <a:solidFill>
                  <a:srgbClr val="FFFFCC"/>
                </a:solidFill>
                <a:latin typeface="Arial" panose="020B0604020202020204" pitchFamily="34" charset="0"/>
                <a:cs typeface="Arial" panose="020B0604020202020204" pitchFamily="34" charset="0"/>
              </a:rPr>
              <a:t>PTSD</a:t>
            </a:r>
            <a:r>
              <a:rPr lang="en-US" dirty="0" smtClean="0">
                <a:solidFill>
                  <a:srgbClr val="FFFFCC"/>
                </a:solidFill>
                <a:latin typeface="Arial" panose="020B0604020202020204" pitchFamily="34" charset="0"/>
                <a:cs typeface="Arial" panose="020B0604020202020204" pitchFamily="34" charset="0"/>
              </a:rPr>
              <a:t>-like symptoms (for example: flashbacks)</a:t>
            </a:r>
          </a:p>
        </p:txBody>
      </p:sp>
    </p:spTree>
    <p:extLst>
      <p:ext uri="{BB962C8B-B14F-4D97-AF65-F5344CB8AC3E}">
        <p14:creationId xmlns:p14="http://schemas.microsoft.com/office/powerpoint/2010/main" val="359186412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676400" y="1447800"/>
            <a:ext cx="5638800" cy="4093428"/>
          </a:xfrm>
          <a:prstGeom prst="rect">
            <a:avLst/>
          </a:prstGeom>
          <a:noFill/>
        </p:spPr>
        <p:txBody>
          <a:bodyPr wrap="square" rtlCol="0">
            <a:spAutoFit/>
          </a:bodyPr>
          <a:lstStyle/>
          <a:p>
            <a:pPr algn="just"/>
            <a:endParaRPr lang="en-US" dirty="0" smtClean="0">
              <a:solidFill>
                <a:srgbClr val="FFFFCC"/>
              </a:solidFill>
              <a:latin typeface="Arial" panose="020B0604020202020204" pitchFamily="34" charset="0"/>
              <a:cs typeface="Arial" panose="020B0604020202020204" pitchFamily="34" charset="0"/>
            </a:endParaRPr>
          </a:p>
          <a:p>
            <a:pPr algn="just"/>
            <a:r>
              <a:rPr lang="en-US" sz="2000" dirty="0" smtClean="0">
                <a:solidFill>
                  <a:srgbClr val="FFFFCC"/>
                </a:solidFill>
                <a:latin typeface="Arial" panose="020B0604020202020204" pitchFamily="34" charset="0"/>
                <a:cs typeface="Arial" panose="020B0604020202020204" pitchFamily="34" charset="0"/>
              </a:rPr>
              <a:t>Professional caregivers’ responsibility to stay </a:t>
            </a:r>
            <a:r>
              <a:rPr lang="en-US" sz="2000" i="1" dirty="0" smtClean="0">
                <a:solidFill>
                  <a:srgbClr val="FFFFCC"/>
                </a:solidFill>
                <a:latin typeface="Arial" panose="020B0604020202020204" pitchFamily="34" charset="0"/>
                <a:cs typeface="Arial" panose="020B0604020202020204" pitchFamily="34" charset="0"/>
              </a:rPr>
              <a:t>whole</a:t>
            </a:r>
            <a:r>
              <a:rPr lang="en-US" sz="2000" dirty="0" smtClean="0">
                <a:solidFill>
                  <a:srgbClr val="FFFFCC"/>
                </a:solidFill>
                <a:latin typeface="Arial" panose="020B0604020202020204" pitchFamily="34" charset="0"/>
                <a:cs typeface="Arial" panose="020B0604020202020204" pitchFamily="34" charset="0"/>
              </a:rPr>
              <a:t> and </a:t>
            </a:r>
            <a:r>
              <a:rPr lang="en-US" sz="2000" i="1" dirty="0" smtClean="0">
                <a:solidFill>
                  <a:srgbClr val="FFFFCC"/>
                </a:solidFill>
                <a:latin typeface="Arial" panose="020B0604020202020204" pitchFamily="34" charset="0"/>
                <a:cs typeface="Arial" panose="020B0604020202020204" pitchFamily="34" charset="0"/>
              </a:rPr>
              <a:t>able</a:t>
            </a:r>
            <a:r>
              <a:rPr lang="en-US" sz="2000" dirty="0" smtClean="0">
                <a:solidFill>
                  <a:srgbClr val="FFFFCC"/>
                </a:solidFill>
                <a:latin typeface="Arial" panose="020B0604020202020204" pitchFamily="34" charset="0"/>
                <a:cs typeface="Arial" panose="020B0604020202020204" pitchFamily="34" charset="0"/>
              </a:rPr>
              <a:t> for those who look to us for help.</a:t>
            </a:r>
          </a:p>
          <a:p>
            <a:pPr algn="just"/>
            <a:endParaRPr lang="en-US" sz="2000" dirty="0" smtClean="0">
              <a:solidFill>
                <a:srgbClr val="FFFFCC"/>
              </a:solidFill>
              <a:latin typeface="Arial" panose="020B0604020202020204" pitchFamily="34" charset="0"/>
              <a:cs typeface="Arial" panose="020B0604020202020204" pitchFamily="34" charset="0"/>
            </a:endParaRPr>
          </a:p>
          <a:p>
            <a:pPr algn="just"/>
            <a:endParaRPr lang="en-US" sz="2000" dirty="0">
              <a:solidFill>
                <a:srgbClr val="FFFFCC"/>
              </a:solidFill>
              <a:latin typeface="Arial" panose="020B0604020202020204" pitchFamily="34" charset="0"/>
              <a:cs typeface="Arial" panose="020B0604020202020204" pitchFamily="34" charset="0"/>
            </a:endParaRPr>
          </a:p>
          <a:p>
            <a:r>
              <a:rPr lang="en-US" dirty="0" smtClean="0">
                <a:solidFill>
                  <a:srgbClr val="FFFF00"/>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Self-care as a personal discipline</a:t>
            </a:r>
          </a:p>
          <a:p>
            <a:r>
              <a:rPr lang="en-US" dirty="0">
                <a:solidFill>
                  <a:srgbClr val="FFFFCC"/>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(including attention to support from others)</a:t>
            </a:r>
          </a:p>
          <a:p>
            <a:endParaRPr lang="en-US" dirty="0">
              <a:solidFill>
                <a:srgbClr val="FFFFCC"/>
              </a:solidFill>
              <a:latin typeface="Arial" panose="020B0604020202020204" pitchFamily="34" charset="0"/>
              <a:cs typeface="Arial" panose="020B0604020202020204" pitchFamily="34" charset="0"/>
            </a:endParaRPr>
          </a:p>
          <a:p>
            <a:r>
              <a:rPr lang="en-US" dirty="0" smtClean="0">
                <a:solidFill>
                  <a:srgbClr val="FFFF00"/>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Intentional use of professional experiences </a:t>
            </a:r>
          </a:p>
          <a:p>
            <a:r>
              <a:rPr lang="en-US" dirty="0" smtClean="0">
                <a:solidFill>
                  <a:srgbClr val="FFFFCC"/>
                </a:solidFill>
                <a:latin typeface="Arial" panose="020B0604020202020204" pitchFamily="34" charset="0"/>
                <a:cs typeface="Arial" panose="020B0604020202020204" pitchFamily="34" charset="0"/>
              </a:rPr>
              <a:t>            to advance one’s capacity for caregiving</a:t>
            </a:r>
          </a:p>
          <a:p>
            <a:endParaRPr lang="en-US" dirty="0">
              <a:solidFill>
                <a:srgbClr val="FFFFCC"/>
              </a:solidFill>
              <a:latin typeface="Arial" panose="020B0604020202020204" pitchFamily="34" charset="0"/>
              <a:cs typeface="Arial" panose="020B0604020202020204" pitchFamily="34" charset="0"/>
            </a:endParaRPr>
          </a:p>
          <a:p>
            <a:r>
              <a:rPr lang="en-US" dirty="0" smtClean="0">
                <a:solidFill>
                  <a:srgbClr val="FFFF00"/>
                </a:solidFill>
                <a:latin typeface="Arial" panose="020B0604020202020204" pitchFamily="34" charset="0"/>
                <a:cs typeface="Arial" panose="020B0604020202020204" pitchFamily="34" charset="0"/>
              </a:rPr>
              <a:t>        •</a:t>
            </a:r>
            <a:r>
              <a:rPr lang="en-US" dirty="0" smtClean="0">
                <a:solidFill>
                  <a:srgbClr val="FFFFCC"/>
                </a:solidFill>
                <a:latin typeface="Arial" panose="020B0604020202020204" pitchFamily="34" charset="0"/>
                <a:cs typeface="Arial" panose="020B0604020202020204" pitchFamily="34" charset="0"/>
              </a:rPr>
              <a:t>  Idea of </a:t>
            </a:r>
            <a:r>
              <a:rPr lang="en-US" i="1" dirty="0" smtClean="0">
                <a:solidFill>
                  <a:srgbClr val="FFFFCC"/>
                </a:solidFill>
                <a:latin typeface="Arial" panose="020B0604020202020204" pitchFamily="34" charset="0"/>
                <a:cs typeface="Arial" panose="020B0604020202020204" pitchFamily="34" charset="0"/>
              </a:rPr>
              <a:t>vicarious resilience </a:t>
            </a:r>
          </a:p>
          <a:p>
            <a:pPr algn="just"/>
            <a:endParaRPr lang="en-US" dirty="0" smtClean="0">
              <a:solidFill>
                <a:srgbClr val="FFFFCC"/>
              </a:solidFill>
              <a:latin typeface="Arial" panose="020B0604020202020204" pitchFamily="34" charset="0"/>
              <a:cs typeface="Arial" panose="020B0604020202020204" pitchFamily="34" charset="0"/>
            </a:endParaRPr>
          </a:p>
          <a:p>
            <a:pPr algn="just"/>
            <a:r>
              <a:rPr lang="en-US" dirty="0" smtClean="0">
                <a:solidFill>
                  <a:srgbClr val="FFFFCC"/>
                </a:solidFill>
                <a:latin typeface="Arial" panose="020B0604020202020204" pitchFamily="34" charset="0"/>
                <a:cs typeface="Arial" panose="020B0604020202020204" pitchFamily="34" charset="0"/>
              </a:rPr>
              <a:t>     </a:t>
            </a:r>
            <a:endParaRPr lang="en-US" i="1" dirty="0" smtClean="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09707405"/>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1828800"/>
            <a:ext cx="6705600" cy="2215991"/>
          </a:xfrm>
          <a:prstGeom prst="rect">
            <a:avLst/>
          </a:prstGeom>
          <a:noFill/>
        </p:spPr>
        <p:txBody>
          <a:bodyPr wrap="square" rtlCol="0">
            <a:spAutoFit/>
          </a:bodyPr>
          <a:lstStyle/>
          <a:p>
            <a:pPr algn="ctr"/>
            <a:endPar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4400" dirty="0">
              <a:solidFill>
                <a:srgbClr val="FFFFCC"/>
              </a:solidFill>
              <a:latin typeface="Arial" panose="020B0604020202020204" pitchFamily="34" charset="0"/>
              <a:cs typeface="Arial" panose="020B0604020202020204" pitchFamily="34" charset="0"/>
            </a:endParaRPr>
          </a:p>
          <a:p>
            <a:pPr algn="ctr"/>
            <a:endParaRPr lang="en-US" sz="2400" dirty="0">
              <a:solidFill>
                <a:srgbClr val="FFFFCC"/>
              </a:solidFill>
              <a:latin typeface="Arial" panose="020B0604020202020204" pitchFamily="34" charset="0"/>
              <a:cs typeface="Arial" panose="020B0604020202020204" pitchFamily="34" charset="0"/>
            </a:endParaRPr>
          </a:p>
          <a:p>
            <a:pPr algn="ctr"/>
            <a:r>
              <a:rPr lang="en-US" sz="2400" dirty="0" smtClean="0">
                <a:solidFill>
                  <a:srgbClr val="FFFFCC"/>
                </a:solidFill>
                <a:latin typeface="Arial" panose="020B0604020202020204" pitchFamily="34" charset="0"/>
                <a:cs typeface="Arial" panose="020B0604020202020204" pitchFamily="34" charset="0"/>
              </a:rPr>
              <a:t>john</a:t>
            </a:r>
            <a:r>
              <a:rPr lang="en-US" sz="2400" b="1" dirty="0" smtClean="0">
                <a:solidFill>
                  <a:srgbClr val="FFFFCC"/>
                </a:solidFill>
                <a:latin typeface="Arial" panose="020B0604020202020204" pitchFamily="34" charset="0"/>
                <a:cs typeface="Arial" panose="020B0604020202020204" pitchFamily="34" charset="0"/>
              </a:rPr>
              <a:t>.</a:t>
            </a:r>
            <a:r>
              <a:rPr lang="en-US" sz="2400" dirty="0" smtClean="0">
                <a:solidFill>
                  <a:srgbClr val="FFFFCC"/>
                </a:solidFill>
                <a:latin typeface="Arial" panose="020B0604020202020204" pitchFamily="34" charset="0"/>
                <a:cs typeface="Arial" panose="020B0604020202020204" pitchFamily="34" charset="0"/>
              </a:rPr>
              <a:t>ehman@uphs</a:t>
            </a:r>
            <a:r>
              <a:rPr lang="en-US" sz="2400" b="1" dirty="0" smtClean="0">
                <a:solidFill>
                  <a:srgbClr val="FFFFCC"/>
                </a:solidFill>
                <a:latin typeface="Arial" panose="020B0604020202020204" pitchFamily="34" charset="0"/>
                <a:cs typeface="Arial" panose="020B0604020202020204" pitchFamily="34" charset="0"/>
              </a:rPr>
              <a:t>.</a:t>
            </a:r>
            <a:r>
              <a:rPr lang="en-US" sz="2400" dirty="0" smtClean="0">
                <a:solidFill>
                  <a:srgbClr val="FFFFCC"/>
                </a:solidFill>
                <a:latin typeface="Arial" panose="020B0604020202020204" pitchFamily="34" charset="0"/>
                <a:cs typeface="Arial" panose="020B0604020202020204" pitchFamily="34" charset="0"/>
              </a:rPr>
              <a:t>upenn</a:t>
            </a:r>
            <a:r>
              <a:rPr lang="en-US" sz="2400" b="1" dirty="0" smtClean="0">
                <a:solidFill>
                  <a:srgbClr val="FFFFCC"/>
                </a:solidFill>
                <a:latin typeface="Arial" panose="020B0604020202020204" pitchFamily="34" charset="0"/>
                <a:cs typeface="Arial" panose="020B0604020202020204" pitchFamily="34" charset="0"/>
              </a:rPr>
              <a:t>.</a:t>
            </a:r>
            <a:r>
              <a:rPr lang="en-US" sz="2400" dirty="0" smtClean="0">
                <a:solidFill>
                  <a:srgbClr val="FFFFCC"/>
                </a:solidFill>
                <a:latin typeface="Arial" panose="020B0604020202020204" pitchFamily="34" charset="0"/>
                <a:cs typeface="Arial" panose="020B0604020202020204" pitchFamily="34" charset="0"/>
              </a:rPr>
              <a:t>edu</a:t>
            </a:r>
            <a:endParaRPr lang="en-US" sz="2400" dirty="0">
              <a:solidFill>
                <a:srgbClr val="FFFFCC"/>
              </a:solidFill>
              <a:latin typeface="Arial" panose="020B0604020202020204" pitchFamily="34" charset="0"/>
              <a:cs typeface="Arial" panose="020B0604020202020204" pitchFamily="34" charset="0"/>
            </a:endParaRPr>
          </a:p>
          <a:p>
            <a:pPr algn="ctr"/>
            <a:endParaRPr lang="en-US" sz="2400" dirty="0" smtClean="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408952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398551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52240" y="3157210"/>
            <a:ext cx="8077200" cy="461665"/>
          </a:xfrm>
          <a:prstGeom prst="rect">
            <a:avLst/>
          </a:prstGeom>
          <a:noFill/>
          <a:ln>
            <a:solidFill>
              <a:srgbClr val="FFFFCC"/>
            </a:solidFill>
          </a:ln>
        </p:spPr>
        <p:txBody>
          <a:bodyPr wrap="square" rtlCol="0">
            <a:spAutoFit/>
          </a:bodyPr>
          <a:lstStyle/>
          <a:p>
            <a:pPr algn="ctr"/>
            <a:r>
              <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Acute Stress Reaction and Pastoral Response</a:t>
            </a:r>
            <a:endPar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76482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33400" y="360708"/>
            <a:ext cx="1981200" cy="6109365"/>
          </a:xfrm>
          <a:prstGeom prst="rect">
            <a:avLst/>
          </a:prstGeom>
          <a:noFill/>
        </p:spPr>
        <p:txBody>
          <a:bodyPr wrap="square" lIns="0" tIns="0" rIns="0" bIns="0" rtlCol="0">
            <a:spAutoFit/>
          </a:bodyPr>
          <a:lstStyle/>
          <a:p>
            <a:pPr algn="ct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Acute Stress </a:t>
            </a:r>
          </a:p>
          <a:p>
            <a:pPr algn="ctr"/>
            <a:r>
              <a:rPr lang="en-US" sz="22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Reaction</a:t>
            </a:r>
          </a:p>
          <a:p>
            <a:pPr algn="ctr"/>
            <a:endParaRPr lang="en-US" sz="1400" dirty="0">
              <a:solidFill>
                <a:srgbClr val="FFFFCC"/>
              </a:solidFill>
              <a:latin typeface="Arial" panose="020B0604020202020204" pitchFamily="34" charset="0"/>
              <a:cs typeface="Arial" panose="020B0604020202020204" pitchFamily="34" charset="0"/>
            </a:endParaRPr>
          </a:p>
          <a:p>
            <a:pPr algn="ctr"/>
            <a:r>
              <a:rPr lang="en-US" sz="1400" dirty="0" smtClean="0">
                <a:solidFill>
                  <a:srgbClr val="FFFFCC"/>
                </a:solidFill>
                <a:latin typeface="Arial" panose="020B0604020202020204" pitchFamily="34" charset="0"/>
                <a:cs typeface="Arial" panose="020B0604020202020204" pitchFamily="34" charset="0"/>
              </a:rPr>
              <a:t>“Fight </a:t>
            </a:r>
            <a:r>
              <a:rPr lang="en-US" sz="1400" dirty="0">
                <a:solidFill>
                  <a:srgbClr val="FFFFCC"/>
                </a:solidFill>
                <a:latin typeface="Arial" panose="020B0604020202020204" pitchFamily="34" charset="0"/>
                <a:cs typeface="Arial" panose="020B0604020202020204" pitchFamily="34" charset="0"/>
              </a:rPr>
              <a:t>or </a:t>
            </a:r>
            <a:r>
              <a:rPr lang="en-US" sz="1400" dirty="0" smtClean="0">
                <a:solidFill>
                  <a:srgbClr val="FFFFCC"/>
                </a:solidFill>
                <a:latin typeface="Arial" panose="020B0604020202020204" pitchFamily="34" charset="0"/>
                <a:cs typeface="Arial" panose="020B0604020202020204" pitchFamily="34" charset="0"/>
              </a:rPr>
              <a:t>Flight”</a:t>
            </a:r>
          </a:p>
          <a:p>
            <a:pPr algn="ctr"/>
            <a:endParaRPr lang="en-US" sz="1100" dirty="0" smtClean="0">
              <a:solidFill>
                <a:srgbClr val="FFFFCC"/>
              </a:solidFill>
              <a:latin typeface="Arial" panose="020B0604020202020204" pitchFamily="34" charset="0"/>
              <a:cs typeface="Arial" panose="020B0604020202020204" pitchFamily="34" charset="0"/>
            </a:endParaRPr>
          </a:p>
          <a:p>
            <a:pPr algn="ctr"/>
            <a:r>
              <a:rPr lang="en-US" sz="1400" dirty="0">
                <a:solidFill>
                  <a:srgbClr val="FFFFCC"/>
                </a:solidFill>
                <a:latin typeface="Arial" panose="020B0604020202020204" pitchFamily="34" charset="0"/>
                <a:cs typeface="Arial" panose="020B0604020202020204" pitchFamily="34" charset="0"/>
              </a:rPr>
              <a:t>Blood (and Sugar) </a:t>
            </a:r>
            <a:r>
              <a:rPr lang="en-US" sz="1400" i="1" dirty="0">
                <a:solidFill>
                  <a:srgbClr val="FFFFCC"/>
                </a:solidFill>
                <a:latin typeface="Arial" panose="020B0604020202020204" pitchFamily="34" charset="0"/>
                <a:cs typeface="Arial" panose="020B0604020202020204" pitchFamily="34" charset="0"/>
              </a:rPr>
              <a:t>to</a:t>
            </a:r>
            <a:r>
              <a:rPr lang="en-US" sz="1400" dirty="0">
                <a:solidFill>
                  <a:srgbClr val="FFFFCC"/>
                </a:solidFill>
                <a:latin typeface="Arial" panose="020B0604020202020204" pitchFamily="34" charset="0"/>
                <a:cs typeface="Arial" panose="020B0604020202020204" pitchFamily="34" charset="0"/>
              </a:rPr>
              <a:t> Muscles and </a:t>
            </a:r>
            <a:r>
              <a:rPr lang="en-US" sz="1400" i="1" dirty="0">
                <a:solidFill>
                  <a:srgbClr val="FFFFCC"/>
                </a:solidFill>
                <a:latin typeface="Arial" panose="020B0604020202020204" pitchFamily="34" charset="0"/>
                <a:cs typeface="Arial" panose="020B0604020202020204" pitchFamily="34" charset="0"/>
              </a:rPr>
              <a:t>away</a:t>
            </a:r>
            <a:r>
              <a:rPr lang="en-US" sz="1400" dirty="0">
                <a:solidFill>
                  <a:srgbClr val="FFFFCC"/>
                </a:solidFill>
                <a:latin typeface="Arial" panose="020B0604020202020204" pitchFamily="34" charset="0"/>
                <a:cs typeface="Arial" panose="020B0604020202020204" pitchFamily="34" charset="0"/>
              </a:rPr>
              <a:t> </a:t>
            </a:r>
            <a:endParaRPr lang="en-US" sz="1400" dirty="0" smtClean="0">
              <a:solidFill>
                <a:srgbClr val="FFFFCC"/>
              </a:solidFill>
              <a:latin typeface="Arial" panose="020B0604020202020204" pitchFamily="34" charset="0"/>
              <a:cs typeface="Arial" panose="020B0604020202020204" pitchFamily="34" charset="0"/>
            </a:endParaRPr>
          </a:p>
          <a:p>
            <a:pPr algn="ctr"/>
            <a:r>
              <a:rPr lang="en-US" sz="1400" dirty="0" smtClean="0">
                <a:solidFill>
                  <a:srgbClr val="FFFFCC"/>
                </a:solidFill>
                <a:latin typeface="Arial" panose="020B0604020202020204" pitchFamily="34" charset="0"/>
                <a:cs typeface="Arial" panose="020B0604020202020204" pitchFamily="34" charset="0"/>
              </a:rPr>
              <a:t>from Stomach</a:t>
            </a:r>
            <a:endParaRPr lang="en-US" sz="1400" dirty="0">
              <a:solidFill>
                <a:srgbClr val="FFFFCC"/>
              </a:solidFill>
              <a:latin typeface="Arial" panose="020B0604020202020204" pitchFamily="34" charset="0"/>
              <a:cs typeface="Arial" panose="020B0604020202020204" pitchFamily="34" charset="0"/>
            </a:endParaRPr>
          </a:p>
          <a:p>
            <a:pPr algn="ctr"/>
            <a:endParaRPr lang="en-US" sz="1100" dirty="0">
              <a:solidFill>
                <a:srgbClr val="FFFFCC"/>
              </a:solidFill>
              <a:latin typeface="Arial" panose="020B0604020202020204" pitchFamily="34" charset="0"/>
              <a:cs typeface="Arial" panose="020B0604020202020204" pitchFamily="34" charset="0"/>
            </a:endParaRPr>
          </a:p>
          <a:p>
            <a:pPr algn="ctr"/>
            <a:r>
              <a:rPr lang="en-US" sz="1400" dirty="0" smtClean="0">
                <a:solidFill>
                  <a:srgbClr val="FFFFCC"/>
                </a:solidFill>
                <a:latin typeface="Arial" panose="020B0604020202020204" pitchFamily="34" charset="0"/>
                <a:cs typeface="Arial" panose="020B0604020202020204" pitchFamily="34" charset="0"/>
              </a:rPr>
              <a:t>Sudden Change </a:t>
            </a:r>
          </a:p>
          <a:p>
            <a:pPr algn="ctr"/>
            <a:r>
              <a:rPr lang="en-US" sz="1400" dirty="0" smtClean="0">
                <a:solidFill>
                  <a:srgbClr val="FFFFCC"/>
                </a:solidFill>
                <a:latin typeface="Arial" panose="020B0604020202020204" pitchFamily="34" charset="0"/>
                <a:cs typeface="Arial" panose="020B0604020202020204" pitchFamily="34" charset="0"/>
              </a:rPr>
              <a:t>in Heart Rate</a:t>
            </a:r>
          </a:p>
          <a:p>
            <a:pPr algn="ctr"/>
            <a:endParaRPr lang="en-US" sz="1100" dirty="0">
              <a:solidFill>
                <a:srgbClr val="FFFFCC"/>
              </a:solidFill>
              <a:latin typeface="Arial" panose="020B0604020202020204" pitchFamily="34" charset="0"/>
              <a:cs typeface="Arial" panose="020B0604020202020204" pitchFamily="34" charset="0"/>
            </a:endParaRPr>
          </a:p>
          <a:p>
            <a:pPr algn="ctr"/>
            <a:r>
              <a:rPr lang="en-US" sz="1400" dirty="0" smtClean="0">
                <a:solidFill>
                  <a:srgbClr val="FFFFCC"/>
                </a:solidFill>
                <a:latin typeface="Arial" panose="020B0604020202020204" pitchFamily="34" charset="0"/>
                <a:cs typeface="Arial" panose="020B0604020202020204" pitchFamily="34" charset="0"/>
              </a:rPr>
              <a:t>Hyperventilation </a:t>
            </a:r>
          </a:p>
          <a:p>
            <a:pPr algn="ctr"/>
            <a:r>
              <a:rPr lang="en-US" sz="1400" dirty="0" smtClean="0">
                <a:solidFill>
                  <a:srgbClr val="FFFFCC"/>
                </a:solidFill>
                <a:latin typeface="Arial" panose="020B0604020202020204" pitchFamily="34" charset="0"/>
                <a:cs typeface="Arial" panose="020B0604020202020204" pitchFamily="34" charset="0"/>
              </a:rPr>
              <a:t>and/or Fainting</a:t>
            </a:r>
            <a:endParaRPr lang="en-US" sz="1400" dirty="0">
              <a:solidFill>
                <a:srgbClr val="FFFFCC"/>
              </a:solidFill>
              <a:latin typeface="Arial" panose="020B0604020202020204" pitchFamily="34" charset="0"/>
              <a:cs typeface="Arial" panose="020B0604020202020204" pitchFamily="34" charset="0"/>
            </a:endParaRPr>
          </a:p>
          <a:p>
            <a:pPr algn="ctr"/>
            <a:endParaRPr lang="en-US" sz="1100" dirty="0" smtClean="0">
              <a:solidFill>
                <a:srgbClr val="FFFFCC"/>
              </a:solidFill>
              <a:latin typeface="Arial" panose="020B0604020202020204" pitchFamily="34" charset="0"/>
              <a:cs typeface="Arial" panose="020B0604020202020204" pitchFamily="34" charset="0"/>
            </a:endParaRPr>
          </a:p>
          <a:p>
            <a:pPr algn="ctr"/>
            <a:r>
              <a:rPr lang="en-US" sz="1400" dirty="0">
                <a:solidFill>
                  <a:srgbClr val="FFFFCC"/>
                </a:solidFill>
                <a:latin typeface="Arial" panose="020B0604020202020204" pitchFamily="34" charset="0"/>
                <a:cs typeface="Arial" panose="020B0604020202020204" pitchFamily="34" charset="0"/>
              </a:rPr>
              <a:t>Over-activity </a:t>
            </a:r>
            <a:r>
              <a:rPr lang="en-US" sz="1400" dirty="0" smtClean="0">
                <a:solidFill>
                  <a:srgbClr val="FFFFCC"/>
                </a:solidFill>
                <a:latin typeface="Arial" panose="020B0604020202020204" pitchFamily="34" charset="0"/>
                <a:cs typeface="Arial" panose="020B0604020202020204" pitchFamily="34" charset="0"/>
              </a:rPr>
              <a:t>/ Agitation</a:t>
            </a:r>
            <a:endParaRPr lang="en-US" sz="1400" dirty="0">
              <a:solidFill>
                <a:srgbClr val="FFFFCC"/>
              </a:solidFill>
              <a:latin typeface="Arial" panose="020B0604020202020204" pitchFamily="34" charset="0"/>
              <a:cs typeface="Arial" panose="020B0604020202020204" pitchFamily="34" charset="0"/>
            </a:endParaRPr>
          </a:p>
          <a:p>
            <a:pPr algn="ctr"/>
            <a:r>
              <a:rPr lang="en-US" sz="1400" i="1" dirty="0" smtClean="0">
                <a:solidFill>
                  <a:srgbClr val="FFFFCC"/>
                </a:solidFill>
                <a:latin typeface="Arial" panose="020B0604020202020204" pitchFamily="34" charset="0"/>
                <a:cs typeface="Arial" panose="020B0604020202020204" pitchFamily="34" charset="0"/>
              </a:rPr>
              <a:t>or</a:t>
            </a:r>
            <a:r>
              <a:rPr lang="en-US" sz="1400" dirty="0" smtClean="0">
                <a:solidFill>
                  <a:srgbClr val="FFFFCC"/>
                </a:solidFill>
                <a:latin typeface="Arial" panose="020B0604020202020204" pitchFamily="34" charset="0"/>
                <a:cs typeface="Arial" panose="020B0604020202020204" pitchFamily="34" charset="0"/>
              </a:rPr>
              <a:t>  Withdrawal /“Daze”</a:t>
            </a:r>
          </a:p>
          <a:p>
            <a:pPr algn="ctr"/>
            <a:endParaRPr lang="en-US" sz="1100" dirty="0">
              <a:solidFill>
                <a:srgbClr val="FFFFCC"/>
              </a:solidFill>
              <a:latin typeface="Arial" panose="020B0604020202020204" pitchFamily="34" charset="0"/>
              <a:cs typeface="Arial" panose="020B0604020202020204" pitchFamily="34" charset="0"/>
            </a:endParaRPr>
          </a:p>
          <a:p>
            <a:pPr algn="ctr"/>
            <a:r>
              <a:rPr lang="en-US" sz="1400" dirty="0">
                <a:solidFill>
                  <a:srgbClr val="FFFFCC"/>
                </a:solidFill>
                <a:latin typeface="Arial" panose="020B0604020202020204" pitchFamily="34" charset="0"/>
                <a:cs typeface="Arial" panose="020B0604020202020204" pitchFamily="34" charset="0"/>
              </a:rPr>
              <a:t>Narrowed </a:t>
            </a:r>
            <a:r>
              <a:rPr lang="en-US" sz="1400" dirty="0" smtClean="0">
                <a:solidFill>
                  <a:srgbClr val="FFFFCC"/>
                </a:solidFill>
                <a:latin typeface="Arial" panose="020B0604020202020204" pitchFamily="34" charset="0"/>
                <a:cs typeface="Arial" panose="020B0604020202020204" pitchFamily="34" charset="0"/>
              </a:rPr>
              <a:t>Attention </a:t>
            </a:r>
          </a:p>
          <a:p>
            <a:pPr algn="ctr"/>
            <a:endParaRPr lang="en-US" sz="1100" dirty="0" smtClean="0">
              <a:solidFill>
                <a:srgbClr val="FFFFCC"/>
              </a:solidFill>
              <a:latin typeface="Arial" panose="020B0604020202020204" pitchFamily="34" charset="0"/>
              <a:cs typeface="Arial" panose="020B0604020202020204" pitchFamily="34" charset="0"/>
            </a:endParaRPr>
          </a:p>
          <a:p>
            <a:pPr algn="ctr"/>
            <a:r>
              <a:rPr lang="en-US" sz="1400" dirty="0" smtClean="0">
                <a:solidFill>
                  <a:srgbClr val="FFFFCC"/>
                </a:solidFill>
                <a:latin typeface="Arial" panose="020B0604020202020204" pitchFamily="34" charset="0"/>
                <a:cs typeface="Arial" panose="020B0604020202020204" pitchFamily="34" charset="0"/>
              </a:rPr>
              <a:t>Intrusive Rumination</a:t>
            </a:r>
            <a:endParaRPr lang="en-US" sz="1400" dirty="0">
              <a:solidFill>
                <a:srgbClr val="FFFFCC"/>
              </a:solidFill>
              <a:latin typeface="Arial" panose="020B0604020202020204" pitchFamily="34" charset="0"/>
              <a:cs typeface="Arial" panose="020B0604020202020204" pitchFamily="34" charset="0"/>
            </a:endParaRPr>
          </a:p>
          <a:p>
            <a:pPr algn="ctr"/>
            <a:endParaRPr lang="en-US" sz="1100" dirty="0">
              <a:solidFill>
                <a:srgbClr val="FFFFCC"/>
              </a:solidFill>
              <a:latin typeface="Arial" panose="020B0604020202020204" pitchFamily="34" charset="0"/>
              <a:cs typeface="Arial" panose="020B0604020202020204" pitchFamily="34" charset="0"/>
            </a:endParaRPr>
          </a:p>
          <a:p>
            <a:pPr algn="ctr"/>
            <a:r>
              <a:rPr lang="en-US" sz="1400" dirty="0">
                <a:solidFill>
                  <a:srgbClr val="FFFFCC"/>
                </a:solidFill>
                <a:latin typeface="Arial" panose="020B0604020202020204" pitchFamily="34" charset="0"/>
                <a:cs typeface="Arial" panose="020B0604020202020204" pitchFamily="34" charset="0"/>
              </a:rPr>
              <a:t>Impaired </a:t>
            </a:r>
            <a:r>
              <a:rPr lang="en-US" sz="1400" dirty="0" smtClean="0">
                <a:solidFill>
                  <a:srgbClr val="FFFFCC"/>
                </a:solidFill>
                <a:latin typeface="Arial" panose="020B0604020202020204" pitchFamily="34" charset="0"/>
                <a:cs typeface="Arial" panose="020B0604020202020204" pitchFamily="34" charset="0"/>
              </a:rPr>
              <a:t>Memory </a:t>
            </a:r>
          </a:p>
          <a:p>
            <a:pPr algn="ctr"/>
            <a:r>
              <a:rPr lang="en-US" sz="1400" dirty="0" smtClean="0">
                <a:solidFill>
                  <a:srgbClr val="FFFFCC"/>
                </a:solidFill>
                <a:latin typeface="Arial" panose="020B0604020202020204" pitchFamily="34" charset="0"/>
                <a:cs typeface="Arial" panose="020B0604020202020204" pitchFamily="34" charset="0"/>
              </a:rPr>
              <a:t>and Comprehension  </a:t>
            </a:r>
          </a:p>
          <a:p>
            <a:pPr algn="ctr"/>
            <a:endParaRPr lang="en-US" sz="1100" dirty="0">
              <a:solidFill>
                <a:srgbClr val="FFFFCC"/>
              </a:solidFill>
              <a:latin typeface="Arial" panose="020B0604020202020204" pitchFamily="34" charset="0"/>
              <a:cs typeface="Arial" panose="020B0604020202020204" pitchFamily="34" charset="0"/>
            </a:endParaRPr>
          </a:p>
          <a:p>
            <a:pPr algn="ctr"/>
            <a:r>
              <a:rPr lang="en-US" sz="1400" dirty="0" smtClean="0">
                <a:solidFill>
                  <a:srgbClr val="FFFFCC"/>
                </a:solidFill>
                <a:latin typeface="Arial" panose="020B0604020202020204" pitchFamily="34" charset="0"/>
                <a:cs typeface="Arial" panose="020B0604020202020204" pitchFamily="34" charset="0"/>
              </a:rPr>
              <a:t>Strong, Labile Emotions</a:t>
            </a:r>
          </a:p>
          <a:p>
            <a:pPr algn="ctr"/>
            <a:endParaRPr lang="en-US" sz="1100" dirty="0">
              <a:solidFill>
                <a:srgbClr val="FFFFCC"/>
              </a:solidFill>
              <a:latin typeface="Arial" panose="020B0604020202020204" pitchFamily="34" charset="0"/>
              <a:cs typeface="Arial" panose="020B0604020202020204" pitchFamily="34" charset="0"/>
            </a:endParaRPr>
          </a:p>
          <a:p>
            <a:pPr algn="ctr"/>
            <a:r>
              <a:rPr lang="en-US" sz="1400" dirty="0" smtClean="0">
                <a:solidFill>
                  <a:srgbClr val="FFFFCC"/>
                </a:solidFill>
                <a:latin typeface="Arial" panose="020B0604020202020204" pitchFamily="34" charset="0"/>
                <a:cs typeface="Arial" panose="020B0604020202020204" pitchFamily="34" charset="0"/>
              </a:rPr>
              <a:t>Heightened </a:t>
            </a:r>
          </a:p>
          <a:p>
            <a:pPr algn="ctr"/>
            <a:r>
              <a:rPr lang="en-US" sz="1400" dirty="0" smtClean="0">
                <a:solidFill>
                  <a:srgbClr val="FFFFCC"/>
                </a:solidFill>
                <a:latin typeface="Arial" panose="020B0604020202020204" pitchFamily="34" charset="0"/>
                <a:cs typeface="Arial" panose="020B0604020202020204" pitchFamily="34" charset="0"/>
              </a:rPr>
              <a:t>Sense of Threat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9400" y="380165"/>
            <a:ext cx="5595151" cy="5944436"/>
          </a:xfrm>
          <a:prstGeom prst="rect">
            <a:avLst/>
          </a:prstGeom>
        </p:spPr>
      </p:pic>
      <p:sp>
        <p:nvSpPr>
          <p:cNvPr id="3" name="TextBox 2"/>
          <p:cNvSpPr txBox="1"/>
          <p:nvPr/>
        </p:nvSpPr>
        <p:spPr>
          <a:xfrm>
            <a:off x="5257800" y="6346962"/>
            <a:ext cx="3273825" cy="123111"/>
          </a:xfrm>
          <a:prstGeom prst="rect">
            <a:avLst/>
          </a:prstGeom>
          <a:noFill/>
        </p:spPr>
        <p:txBody>
          <a:bodyPr wrap="square" lIns="0" tIns="0" rIns="0" bIns="0" rtlCol="0">
            <a:spAutoFit/>
          </a:bodyPr>
          <a:lstStyle/>
          <a:p>
            <a:r>
              <a:rPr lang="en-US" sz="800" dirty="0">
                <a:solidFill>
                  <a:schemeClr val="bg1"/>
                </a:solidFill>
              </a:rPr>
              <a:t>—graphic: Agency for Toxic Substances and Disease </a:t>
            </a:r>
            <a:r>
              <a:rPr lang="en-US" sz="800" dirty="0" smtClean="0">
                <a:solidFill>
                  <a:schemeClr val="bg1"/>
                </a:solidFill>
              </a:rPr>
              <a:t>Registry, 2005</a:t>
            </a:r>
            <a:endParaRPr lang="en-US" sz="800" dirty="0">
              <a:solidFill>
                <a:schemeClr val="bg1"/>
              </a:solidFill>
            </a:endParaRPr>
          </a:p>
        </p:txBody>
      </p:sp>
    </p:spTree>
    <p:extLst>
      <p:ext uri="{BB962C8B-B14F-4D97-AF65-F5344CB8AC3E}">
        <p14:creationId xmlns:p14="http://schemas.microsoft.com/office/powerpoint/2010/main" val="391614040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43000" y="2286000"/>
            <a:ext cx="6705600" cy="3170099"/>
          </a:xfrm>
          <a:prstGeom prst="rect">
            <a:avLst/>
          </a:prstGeom>
          <a:noFill/>
        </p:spPr>
        <p:txBody>
          <a:bodyPr wrap="square" rtlCol="0">
            <a:spAutoFit/>
          </a:bodyPr>
          <a:lstStyle/>
          <a:p>
            <a:pPr algn="ctr"/>
            <a:endParaRPr lang="en-US" sz="8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Paying attention to the physiological dynamics </a:t>
            </a:r>
          </a:p>
          <a:p>
            <a:pPr algn="ctr"/>
            <a:r>
              <a:rPr lang="en-US" dirty="0" smtClean="0">
                <a:solidFill>
                  <a:srgbClr val="FFFFCC"/>
                </a:solidFill>
                <a:latin typeface="Arial" panose="020B0604020202020204" pitchFamily="34" charset="0"/>
                <a:cs typeface="Arial" panose="020B0604020202020204" pitchFamily="34" charset="0"/>
              </a:rPr>
              <a:t>of an acute stress reaction is one way of </a:t>
            </a:r>
          </a:p>
          <a:p>
            <a:pPr algn="ctr"/>
            <a:r>
              <a:rPr lang="en-US" dirty="0" smtClean="0">
                <a:solidFill>
                  <a:srgbClr val="FFFFCC"/>
                </a:solidFill>
                <a:latin typeface="Arial" panose="020B0604020202020204" pitchFamily="34" charset="0"/>
                <a:cs typeface="Arial" panose="020B0604020202020204" pitchFamily="34" charset="0"/>
              </a:rPr>
              <a:t>staying both objective </a:t>
            </a:r>
            <a:r>
              <a:rPr lang="en-US" u="sng" dirty="0" smtClean="0">
                <a:solidFill>
                  <a:srgbClr val="FFFFCC"/>
                </a:solidFill>
                <a:latin typeface="Arial" panose="020B0604020202020204" pitchFamily="34" charset="0"/>
                <a:cs typeface="Arial" panose="020B0604020202020204" pitchFamily="34" charset="0"/>
              </a:rPr>
              <a:t>and</a:t>
            </a:r>
            <a:r>
              <a:rPr lang="en-US" dirty="0" smtClean="0">
                <a:solidFill>
                  <a:srgbClr val="FFFFCC"/>
                </a:solidFill>
                <a:latin typeface="Arial" panose="020B0604020202020204" pitchFamily="34" charset="0"/>
                <a:cs typeface="Arial" panose="020B0604020202020204" pitchFamily="34" charset="0"/>
              </a:rPr>
              <a:t> empathetic </a:t>
            </a:r>
          </a:p>
          <a:p>
            <a:pPr algn="ctr"/>
            <a:r>
              <a:rPr lang="en-US" dirty="0" smtClean="0">
                <a:solidFill>
                  <a:srgbClr val="FFFFCC"/>
                </a:solidFill>
                <a:latin typeface="Arial" panose="020B0604020202020204" pitchFamily="34" charset="0"/>
                <a:cs typeface="Arial" panose="020B0604020202020204" pitchFamily="34" charset="0"/>
              </a:rPr>
              <a:t>toward a patient or family </a:t>
            </a:r>
            <a:endParaRPr lang="en-US" dirty="0">
              <a:solidFill>
                <a:srgbClr val="FFFFCC"/>
              </a:solidFill>
              <a:latin typeface="Arial" panose="020B0604020202020204" pitchFamily="34" charset="0"/>
              <a:cs typeface="Arial" panose="020B0604020202020204" pitchFamily="34" charset="0"/>
            </a:endParaRPr>
          </a:p>
          <a:p>
            <a:pPr algn="ctr"/>
            <a:endParaRPr lang="en-US" sz="2200" b="1" dirty="0" smtClean="0">
              <a:solidFill>
                <a:srgbClr val="FFFFCC"/>
              </a:solidFill>
              <a:latin typeface="Arial" panose="020B0604020202020204" pitchFamily="34" charset="0"/>
              <a:cs typeface="Arial" panose="020B0604020202020204" pitchFamily="34" charset="0"/>
            </a:endParaRPr>
          </a:p>
          <a:p>
            <a:pPr algn="ctr"/>
            <a:endParaRPr lang="en-US" dirty="0">
              <a:solidFill>
                <a:srgbClr val="FFFFCC"/>
              </a:solidFill>
              <a:latin typeface="Arial" panose="020B0604020202020204" pitchFamily="34" charset="0"/>
              <a:cs typeface="Arial" panose="020B0604020202020204" pitchFamily="34" charset="0"/>
            </a:endParaRPr>
          </a:p>
          <a:p>
            <a:pPr algn="ctr"/>
            <a:r>
              <a:rPr lang="en-US" dirty="0" smtClean="0">
                <a:solidFill>
                  <a:srgbClr val="FFFFCC"/>
                </a:solidFill>
                <a:latin typeface="Arial" panose="020B0604020202020204" pitchFamily="34" charset="0"/>
                <a:cs typeface="Arial" panose="020B0604020202020204" pitchFamily="34" charset="0"/>
              </a:rPr>
              <a:t>…and to keep from being </a:t>
            </a:r>
            <a:r>
              <a:rPr lang="en-US" dirty="0" smtClean="0">
                <a:solidFill>
                  <a:srgbClr val="FF8000"/>
                </a:solidFill>
                <a:latin typeface="Arial" panose="020B0604020202020204" pitchFamily="34" charset="0"/>
                <a:cs typeface="Arial" panose="020B0604020202020204" pitchFamily="34" charset="0"/>
              </a:rPr>
              <a:t>object</a:t>
            </a:r>
            <a:r>
              <a:rPr lang="en-US" i="1" dirty="0" smtClean="0">
                <a:solidFill>
                  <a:srgbClr val="FF8000"/>
                </a:solidFill>
                <a:latin typeface="Arial" panose="020B0604020202020204" pitchFamily="34" charset="0"/>
                <a:cs typeface="Arial" panose="020B0604020202020204" pitchFamily="34" charset="0"/>
              </a:rPr>
              <a:t>ifying</a:t>
            </a:r>
            <a:r>
              <a:rPr lang="en-US" dirty="0" smtClean="0">
                <a:solidFill>
                  <a:srgbClr val="FFFFCC"/>
                </a:solidFill>
                <a:latin typeface="Arial" panose="020B0604020202020204" pitchFamily="34" charset="0"/>
                <a:cs typeface="Arial" panose="020B0604020202020204" pitchFamily="34" charset="0"/>
              </a:rPr>
              <a:t>, </a:t>
            </a:r>
          </a:p>
          <a:p>
            <a:pPr algn="ctr"/>
            <a:r>
              <a:rPr lang="en-US" dirty="0" smtClean="0">
                <a:solidFill>
                  <a:srgbClr val="FFFFCC"/>
                </a:solidFill>
                <a:latin typeface="Arial" panose="020B0604020202020204" pitchFamily="34" charset="0"/>
                <a:cs typeface="Arial" panose="020B0604020202020204" pitchFamily="34" charset="0"/>
              </a:rPr>
              <a:t>which leaves no room for empathy</a:t>
            </a:r>
          </a:p>
          <a:p>
            <a:pPr algn="ctr"/>
            <a:endParaRPr lang="en-US" sz="4400" dirty="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2023089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62000" y="1371600"/>
            <a:ext cx="7543800" cy="4247317"/>
          </a:xfrm>
          <a:prstGeom prst="rect">
            <a:avLst/>
          </a:prstGeom>
          <a:noFill/>
        </p:spPr>
        <p:txBody>
          <a:bodyPr wrap="square" rtlCol="0">
            <a:spAutoFit/>
          </a:bodyPr>
          <a:lstStyle/>
          <a:p>
            <a:pPr algn="ctr"/>
            <a:r>
              <a:rPr lang="en-US" sz="20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What challenge does an acute stress reaction </a:t>
            </a:r>
          </a:p>
          <a:p>
            <a:pPr algn="ctr"/>
            <a:r>
              <a:rPr lang="en-US" sz="20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present to a model of </a:t>
            </a:r>
            <a:r>
              <a:rPr lang="en-US" sz="2000" b="1" i="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patient-led</a:t>
            </a:r>
            <a:r>
              <a:rPr lang="en-US" sz="2000" b="1"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pastoral care? </a:t>
            </a:r>
            <a:endParaRPr lang="en-US" sz="2000" b="1"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400" dirty="0" smtClean="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ctr"/>
            <a:endParaRPr lang="en-US" sz="2400" dirty="0">
              <a:solidFill>
                <a:srgbClr val="FFFFCC"/>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algn="just"/>
            <a:r>
              <a:rPr lang="en-US" dirty="0">
                <a:solidFill>
                  <a:srgbClr val="FFFFCC"/>
                </a:solidFill>
                <a:latin typeface="Arial" panose="020B0604020202020204" pitchFamily="34" charset="0"/>
                <a:cs typeface="Arial" panose="020B0604020202020204" pitchFamily="34" charset="0"/>
              </a:rPr>
              <a:t>People experiencing acute stress reactions have reduced capacity to take a constructive lead in pastoral interactions. This may require the chaplain to take more of a lead than normal until the reaction subsides, while always working to maximize the opportunity for patient-led pastoral care by seeking to empower the patient or family member. However, while some people in acute stress reactions may be passive and suggestible, others may interpret a chaplain’s initiative as “pushy”; and families may have a mix of these responses, requiring a balancing and modulation of pastoral outreach. </a:t>
            </a:r>
          </a:p>
          <a:p>
            <a:pPr algn="ctr"/>
            <a:endParaRPr lang="en-US" sz="2000" dirty="0">
              <a:solidFill>
                <a:srgbClr val="FFFFCC"/>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105096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3743</TotalTime>
  <Words>3933</Words>
  <Application>Microsoft Office PowerPoint</Application>
  <PresentationFormat>On-screen Show (4:3)</PresentationFormat>
  <Paragraphs>730</Paragraphs>
  <Slides>57</Slides>
  <Notes>1</Notes>
  <HiddenSlides>0</HiddenSlides>
  <MMClips>0</MMClips>
  <ScaleCrop>false</ScaleCrop>
  <HeadingPairs>
    <vt:vector size="4" baseType="variant">
      <vt:variant>
        <vt:lpstr>Theme</vt:lpstr>
      </vt:variant>
      <vt:variant>
        <vt:i4>1</vt:i4>
      </vt:variant>
      <vt:variant>
        <vt:lpstr>Slide Titles</vt:lpstr>
      </vt:variant>
      <vt:variant>
        <vt:i4>57</vt:i4>
      </vt:variant>
    </vt:vector>
  </HeadingPairs>
  <TitlesOfParts>
    <vt:vector size="58"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Penn Medicine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Ehman, John</dc:creator>
  <cp:lastModifiedBy>Ehman, John</cp:lastModifiedBy>
  <cp:revision>240</cp:revision>
  <dcterms:created xsi:type="dcterms:W3CDTF">2014-09-02T13:29:11Z</dcterms:created>
  <dcterms:modified xsi:type="dcterms:W3CDTF">2017-09-21T16:45:39Z</dcterms:modified>
</cp:coreProperties>
</file>