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5"/>
  </p:notesMasterIdLst>
  <p:handoutMasterIdLst>
    <p:handoutMasterId r:id="rId66"/>
  </p:handoutMasterIdLst>
  <p:sldIdLst>
    <p:sldId id="256" r:id="rId2"/>
    <p:sldId id="257" r:id="rId3"/>
    <p:sldId id="262" r:id="rId4"/>
    <p:sldId id="280" r:id="rId5"/>
    <p:sldId id="260" r:id="rId6"/>
    <p:sldId id="258" r:id="rId7"/>
    <p:sldId id="263" r:id="rId8"/>
    <p:sldId id="259" r:id="rId9"/>
    <p:sldId id="261" r:id="rId10"/>
    <p:sldId id="264" r:id="rId11"/>
    <p:sldId id="265" r:id="rId12"/>
    <p:sldId id="266" r:id="rId13"/>
    <p:sldId id="267" r:id="rId14"/>
    <p:sldId id="277" r:id="rId15"/>
    <p:sldId id="268" r:id="rId16"/>
    <p:sldId id="269" r:id="rId17"/>
    <p:sldId id="281" r:id="rId18"/>
    <p:sldId id="270" r:id="rId19"/>
    <p:sldId id="271" r:id="rId20"/>
    <p:sldId id="282" r:id="rId21"/>
    <p:sldId id="272" r:id="rId22"/>
    <p:sldId id="273" r:id="rId23"/>
    <p:sldId id="274" r:id="rId24"/>
    <p:sldId id="275" r:id="rId25"/>
    <p:sldId id="276" r:id="rId26"/>
    <p:sldId id="278" r:id="rId27"/>
    <p:sldId id="299" r:id="rId28"/>
    <p:sldId id="283" r:id="rId29"/>
    <p:sldId id="279" r:id="rId30"/>
    <p:sldId id="284" r:id="rId31"/>
    <p:sldId id="285" r:id="rId32"/>
    <p:sldId id="297" r:id="rId33"/>
    <p:sldId id="298" r:id="rId34"/>
    <p:sldId id="286" r:id="rId35"/>
    <p:sldId id="287" r:id="rId36"/>
    <p:sldId id="288" r:id="rId37"/>
    <p:sldId id="289" r:id="rId38"/>
    <p:sldId id="290" r:id="rId39"/>
    <p:sldId id="291" r:id="rId40"/>
    <p:sldId id="292" r:id="rId41"/>
    <p:sldId id="293" r:id="rId42"/>
    <p:sldId id="294" r:id="rId43"/>
    <p:sldId id="296" r:id="rId44"/>
    <p:sldId id="295" r:id="rId45"/>
    <p:sldId id="303" r:id="rId46"/>
    <p:sldId id="304" r:id="rId47"/>
    <p:sldId id="305" r:id="rId48"/>
    <p:sldId id="306" r:id="rId49"/>
    <p:sldId id="307" r:id="rId50"/>
    <p:sldId id="308" r:id="rId51"/>
    <p:sldId id="309" r:id="rId52"/>
    <p:sldId id="310" r:id="rId53"/>
    <p:sldId id="312" r:id="rId54"/>
    <p:sldId id="311" r:id="rId55"/>
    <p:sldId id="313" r:id="rId56"/>
    <p:sldId id="314" r:id="rId57"/>
    <p:sldId id="315" r:id="rId58"/>
    <p:sldId id="316" r:id="rId59"/>
    <p:sldId id="317" r:id="rId60"/>
    <p:sldId id="318" r:id="rId61"/>
    <p:sldId id="300" r:id="rId62"/>
    <p:sldId id="301" r:id="rId63"/>
    <p:sldId id="302"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6FF63EC-9755-4B56-8232-9E1A34B5E135}" type="datetimeFigureOut">
              <a:rPr lang="en-US" smtClean="0"/>
              <a:t>12/2/2015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E23FD8-E9DC-4C9A-BDAE-D2945B0C796B}" type="slidenum">
              <a:rPr lang="en-US" smtClean="0"/>
              <a:t>‹#›</a:t>
            </a:fld>
            <a:endParaRPr lang="en-US"/>
          </a:p>
        </p:txBody>
      </p:sp>
    </p:spTree>
    <p:extLst>
      <p:ext uri="{BB962C8B-B14F-4D97-AF65-F5344CB8AC3E}">
        <p14:creationId xmlns:p14="http://schemas.microsoft.com/office/powerpoint/2010/main" val="1313131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C67372E-985F-4C62-A980-57EEBE3F4D75}" type="datetimeFigureOut">
              <a:rPr lang="en-US" smtClean="0"/>
              <a:t>12/2/2015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9055A1A-8D39-4A99-BCF6-50A6FBE424A9}" type="slidenum">
              <a:rPr lang="en-US" smtClean="0"/>
              <a:t>‹#›</a:t>
            </a:fld>
            <a:endParaRPr lang="en-US"/>
          </a:p>
        </p:txBody>
      </p:sp>
    </p:spTree>
    <p:extLst>
      <p:ext uri="{BB962C8B-B14F-4D97-AF65-F5344CB8AC3E}">
        <p14:creationId xmlns:p14="http://schemas.microsoft.com/office/powerpoint/2010/main" val="199921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1</a:t>
            </a:fld>
            <a:endParaRPr lang="en-US"/>
          </a:p>
        </p:txBody>
      </p:sp>
    </p:spTree>
    <p:extLst>
      <p:ext uri="{BB962C8B-B14F-4D97-AF65-F5344CB8AC3E}">
        <p14:creationId xmlns:p14="http://schemas.microsoft.com/office/powerpoint/2010/main" val="289586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10</a:t>
            </a:fld>
            <a:endParaRPr lang="en-US"/>
          </a:p>
        </p:txBody>
      </p:sp>
    </p:spTree>
    <p:extLst>
      <p:ext uri="{BB962C8B-B14F-4D97-AF65-F5344CB8AC3E}">
        <p14:creationId xmlns:p14="http://schemas.microsoft.com/office/powerpoint/2010/main" val="2717259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11</a:t>
            </a:fld>
            <a:endParaRPr lang="en-US"/>
          </a:p>
        </p:txBody>
      </p:sp>
    </p:spTree>
    <p:extLst>
      <p:ext uri="{BB962C8B-B14F-4D97-AF65-F5344CB8AC3E}">
        <p14:creationId xmlns:p14="http://schemas.microsoft.com/office/powerpoint/2010/main" val="2155785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12</a:t>
            </a:fld>
            <a:endParaRPr lang="en-US"/>
          </a:p>
        </p:txBody>
      </p:sp>
    </p:spTree>
    <p:extLst>
      <p:ext uri="{BB962C8B-B14F-4D97-AF65-F5344CB8AC3E}">
        <p14:creationId xmlns:p14="http://schemas.microsoft.com/office/powerpoint/2010/main" val="250048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13</a:t>
            </a:fld>
            <a:endParaRPr lang="en-US"/>
          </a:p>
        </p:txBody>
      </p:sp>
    </p:spTree>
    <p:extLst>
      <p:ext uri="{BB962C8B-B14F-4D97-AF65-F5344CB8AC3E}">
        <p14:creationId xmlns:p14="http://schemas.microsoft.com/office/powerpoint/2010/main" val="2807039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14</a:t>
            </a:fld>
            <a:endParaRPr lang="en-US"/>
          </a:p>
        </p:txBody>
      </p:sp>
    </p:spTree>
    <p:extLst>
      <p:ext uri="{BB962C8B-B14F-4D97-AF65-F5344CB8AC3E}">
        <p14:creationId xmlns:p14="http://schemas.microsoft.com/office/powerpoint/2010/main" val="2536901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15</a:t>
            </a:fld>
            <a:endParaRPr lang="en-US"/>
          </a:p>
        </p:txBody>
      </p:sp>
    </p:spTree>
    <p:extLst>
      <p:ext uri="{BB962C8B-B14F-4D97-AF65-F5344CB8AC3E}">
        <p14:creationId xmlns:p14="http://schemas.microsoft.com/office/powerpoint/2010/main" val="3702674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16</a:t>
            </a:fld>
            <a:endParaRPr lang="en-US"/>
          </a:p>
        </p:txBody>
      </p:sp>
    </p:spTree>
    <p:extLst>
      <p:ext uri="{BB962C8B-B14F-4D97-AF65-F5344CB8AC3E}">
        <p14:creationId xmlns:p14="http://schemas.microsoft.com/office/powerpoint/2010/main" val="1440935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17</a:t>
            </a:fld>
            <a:endParaRPr lang="en-US"/>
          </a:p>
        </p:txBody>
      </p:sp>
    </p:spTree>
    <p:extLst>
      <p:ext uri="{BB962C8B-B14F-4D97-AF65-F5344CB8AC3E}">
        <p14:creationId xmlns:p14="http://schemas.microsoft.com/office/powerpoint/2010/main" val="281708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18</a:t>
            </a:fld>
            <a:endParaRPr lang="en-US"/>
          </a:p>
        </p:txBody>
      </p:sp>
    </p:spTree>
    <p:extLst>
      <p:ext uri="{BB962C8B-B14F-4D97-AF65-F5344CB8AC3E}">
        <p14:creationId xmlns:p14="http://schemas.microsoft.com/office/powerpoint/2010/main" val="846966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19</a:t>
            </a:fld>
            <a:endParaRPr lang="en-US"/>
          </a:p>
        </p:txBody>
      </p:sp>
    </p:spTree>
    <p:extLst>
      <p:ext uri="{BB962C8B-B14F-4D97-AF65-F5344CB8AC3E}">
        <p14:creationId xmlns:p14="http://schemas.microsoft.com/office/powerpoint/2010/main" val="135935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2</a:t>
            </a:fld>
            <a:endParaRPr lang="en-US"/>
          </a:p>
        </p:txBody>
      </p:sp>
    </p:spTree>
    <p:extLst>
      <p:ext uri="{BB962C8B-B14F-4D97-AF65-F5344CB8AC3E}">
        <p14:creationId xmlns:p14="http://schemas.microsoft.com/office/powerpoint/2010/main" val="2709822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20</a:t>
            </a:fld>
            <a:endParaRPr lang="en-US"/>
          </a:p>
        </p:txBody>
      </p:sp>
    </p:spTree>
    <p:extLst>
      <p:ext uri="{BB962C8B-B14F-4D97-AF65-F5344CB8AC3E}">
        <p14:creationId xmlns:p14="http://schemas.microsoft.com/office/powerpoint/2010/main" val="415492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21</a:t>
            </a:fld>
            <a:endParaRPr lang="en-US"/>
          </a:p>
        </p:txBody>
      </p:sp>
    </p:spTree>
    <p:extLst>
      <p:ext uri="{BB962C8B-B14F-4D97-AF65-F5344CB8AC3E}">
        <p14:creationId xmlns:p14="http://schemas.microsoft.com/office/powerpoint/2010/main" val="742992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22</a:t>
            </a:fld>
            <a:endParaRPr lang="en-US"/>
          </a:p>
        </p:txBody>
      </p:sp>
    </p:spTree>
    <p:extLst>
      <p:ext uri="{BB962C8B-B14F-4D97-AF65-F5344CB8AC3E}">
        <p14:creationId xmlns:p14="http://schemas.microsoft.com/office/powerpoint/2010/main" val="1022095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23</a:t>
            </a:fld>
            <a:endParaRPr lang="en-US"/>
          </a:p>
        </p:txBody>
      </p:sp>
    </p:spTree>
    <p:extLst>
      <p:ext uri="{BB962C8B-B14F-4D97-AF65-F5344CB8AC3E}">
        <p14:creationId xmlns:p14="http://schemas.microsoft.com/office/powerpoint/2010/main" val="2127638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24</a:t>
            </a:fld>
            <a:endParaRPr lang="en-US"/>
          </a:p>
        </p:txBody>
      </p:sp>
    </p:spTree>
    <p:extLst>
      <p:ext uri="{BB962C8B-B14F-4D97-AF65-F5344CB8AC3E}">
        <p14:creationId xmlns:p14="http://schemas.microsoft.com/office/powerpoint/2010/main" val="697777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25</a:t>
            </a:fld>
            <a:endParaRPr lang="en-US"/>
          </a:p>
        </p:txBody>
      </p:sp>
    </p:spTree>
    <p:extLst>
      <p:ext uri="{BB962C8B-B14F-4D97-AF65-F5344CB8AC3E}">
        <p14:creationId xmlns:p14="http://schemas.microsoft.com/office/powerpoint/2010/main" val="1459060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26</a:t>
            </a:fld>
            <a:endParaRPr lang="en-US"/>
          </a:p>
        </p:txBody>
      </p:sp>
    </p:spTree>
    <p:extLst>
      <p:ext uri="{BB962C8B-B14F-4D97-AF65-F5344CB8AC3E}">
        <p14:creationId xmlns:p14="http://schemas.microsoft.com/office/powerpoint/2010/main" val="896475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27</a:t>
            </a:fld>
            <a:endParaRPr lang="en-US"/>
          </a:p>
        </p:txBody>
      </p:sp>
    </p:spTree>
    <p:extLst>
      <p:ext uri="{BB962C8B-B14F-4D97-AF65-F5344CB8AC3E}">
        <p14:creationId xmlns:p14="http://schemas.microsoft.com/office/powerpoint/2010/main" val="3893794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28</a:t>
            </a:fld>
            <a:endParaRPr lang="en-US"/>
          </a:p>
        </p:txBody>
      </p:sp>
    </p:spTree>
    <p:extLst>
      <p:ext uri="{BB962C8B-B14F-4D97-AF65-F5344CB8AC3E}">
        <p14:creationId xmlns:p14="http://schemas.microsoft.com/office/powerpoint/2010/main" val="2085739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29</a:t>
            </a:fld>
            <a:endParaRPr lang="en-US"/>
          </a:p>
        </p:txBody>
      </p:sp>
    </p:spTree>
    <p:extLst>
      <p:ext uri="{BB962C8B-B14F-4D97-AF65-F5344CB8AC3E}">
        <p14:creationId xmlns:p14="http://schemas.microsoft.com/office/powerpoint/2010/main" val="409034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3</a:t>
            </a:fld>
            <a:endParaRPr lang="en-US"/>
          </a:p>
        </p:txBody>
      </p:sp>
    </p:spTree>
    <p:extLst>
      <p:ext uri="{BB962C8B-B14F-4D97-AF65-F5344CB8AC3E}">
        <p14:creationId xmlns:p14="http://schemas.microsoft.com/office/powerpoint/2010/main" val="1019661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30</a:t>
            </a:fld>
            <a:endParaRPr lang="en-US"/>
          </a:p>
        </p:txBody>
      </p:sp>
    </p:spTree>
    <p:extLst>
      <p:ext uri="{BB962C8B-B14F-4D97-AF65-F5344CB8AC3E}">
        <p14:creationId xmlns:p14="http://schemas.microsoft.com/office/powerpoint/2010/main" val="3636926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31</a:t>
            </a:fld>
            <a:endParaRPr lang="en-US"/>
          </a:p>
        </p:txBody>
      </p:sp>
    </p:spTree>
    <p:extLst>
      <p:ext uri="{BB962C8B-B14F-4D97-AF65-F5344CB8AC3E}">
        <p14:creationId xmlns:p14="http://schemas.microsoft.com/office/powerpoint/2010/main" val="3813814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32</a:t>
            </a:fld>
            <a:endParaRPr lang="en-US"/>
          </a:p>
        </p:txBody>
      </p:sp>
    </p:spTree>
    <p:extLst>
      <p:ext uri="{BB962C8B-B14F-4D97-AF65-F5344CB8AC3E}">
        <p14:creationId xmlns:p14="http://schemas.microsoft.com/office/powerpoint/2010/main" val="2663544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33</a:t>
            </a:fld>
            <a:endParaRPr lang="en-US"/>
          </a:p>
        </p:txBody>
      </p:sp>
    </p:spTree>
    <p:extLst>
      <p:ext uri="{BB962C8B-B14F-4D97-AF65-F5344CB8AC3E}">
        <p14:creationId xmlns:p14="http://schemas.microsoft.com/office/powerpoint/2010/main" val="3553083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34</a:t>
            </a:fld>
            <a:endParaRPr lang="en-US"/>
          </a:p>
        </p:txBody>
      </p:sp>
    </p:spTree>
    <p:extLst>
      <p:ext uri="{BB962C8B-B14F-4D97-AF65-F5344CB8AC3E}">
        <p14:creationId xmlns:p14="http://schemas.microsoft.com/office/powerpoint/2010/main" val="2365302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35</a:t>
            </a:fld>
            <a:endParaRPr lang="en-US"/>
          </a:p>
        </p:txBody>
      </p:sp>
    </p:spTree>
    <p:extLst>
      <p:ext uri="{BB962C8B-B14F-4D97-AF65-F5344CB8AC3E}">
        <p14:creationId xmlns:p14="http://schemas.microsoft.com/office/powerpoint/2010/main" val="309478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36</a:t>
            </a:fld>
            <a:endParaRPr lang="en-US"/>
          </a:p>
        </p:txBody>
      </p:sp>
    </p:spTree>
    <p:extLst>
      <p:ext uri="{BB962C8B-B14F-4D97-AF65-F5344CB8AC3E}">
        <p14:creationId xmlns:p14="http://schemas.microsoft.com/office/powerpoint/2010/main" val="1626222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37</a:t>
            </a:fld>
            <a:endParaRPr lang="en-US"/>
          </a:p>
        </p:txBody>
      </p:sp>
    </p:spTree>
    <p:extLst>
      <p:ext uri="{BB962C8B-B14F-4D97-AF65-F5344CB8AC3E}">
        <p14:creationId xmlns:p14="http://schemas.microsoft.com/office/powerpoint/2010/main" val="273997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38</a:t>
            </a:fld>
            <a:endParaRPr lang="en-US"/>
          </a:p>
        </p:txBody>
      </p:sp>
    </p:spTree>
    <p:extLst>
      <p:ext uri="{BB962C8B-B14F-4D97-AF65-F5344CB8AC3E}">
        <p14:creationId xmlns:p14="http://schemas.microsoft.com/office/powerpoint/2010/main" val="2586392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39</a:t>
            </a:fld>
            <a:endParaRPr lang="en-US"/>
          </a:p>
        </p:txBody>
      </p:sp>
    </p:spTree>
    <p:extLst>
      <p:ext uri="{BB962C8B-B14F-4D97-AF65-F5344CB8AC3E}">
        <p14:creationId xmlns:p14="http://schemas.microsoft.com/office/powerpoint/2010/main" val="423429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4</a:t>
            </a:fld>
            <a:endParaRPr lang="en-US"/>
          </a:p>
        </p:txBody>
      </p:sp>
    </p:spTree>
    <p:extLst>
      <p:ext uri="{BB962C8B-B14F-4D97-AF65-F5344CB8AC3E}">
        <p14:creationId xmlns:p14="http://schemas.microsoft.com/office/powerpoint/2010/main" val="1356212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40</a:t>
            </a:fld>
            <a:endParaRPr lang="en-US"/>
          </a:p>
        </p:txBody>
      </p:sp>
    </p:spTree>
    <p:extLst>
      <p:ext uri="{BB962C8B-B14F-4D97-AF65-F5344CB8AC3E}">
        <p14:creationId xmlns:p14="http://schemas.microsoft.com/office/powerpoint/2010/main" val="2885696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41</a:t>
            </a:fld>
            <a:endParaRPr lang="en-US"/>
          </a:p>
        </p:txBody>
      </p:sp>
    </p:spTree>
    <p:extLst>
      <p:ext uri="{BB962C8B-B14F-4D97-AF65-F5344CB8AC3E}">
        <p14:creationId xmlns:p14="http://schemas.microsoft.com/office/powerpoint/2010/main" val="1195609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42</a:t>
            </a:fld>
            <a:endParaRPr lang="en-US"/>
          </a:p>
        </p:txBody>
      </p:sp>
    </p:spTree>
    <p:extLst>
      <p:ext uri="{BB962C8B-B14F-4D97-AF65-F5344CB8AC3E}">
        <p14:creationId xmlns:p14="http://schemas.microsoft.com/office/powerpoint/2010/main" val="80814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43</a:t>
            </a:fld>
            <a:endParaRPr lang="en-US"/>
          </a:p>
        </p:txBody>
      </p:sp>
    </p:spTree>
    <p:extLst>
      <p:ext uri="{BB962C8B-B14F-4D97-AF65-F5344CB8AC3E}">
        <p14:creationId xmlns:p14="http://schemas.microsoft.com/office/powerpoint/2010/main" val="3688777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44</a:t>
            </a:fld>
            <a:endParaRPr lang="en-US"/>
          </a:p>
        </p:txBody>
      </p:sp>
    </p:spTree>
    <p:extLst>
      <p:ext uri="{BB962C8B-B14F-4D97-AF65-F5344CB8AC3E}">
        <p14:creationId xmlns:p14="http://schemas.microsoft.com/office/powerpoint/2010/main" val="15661197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45</a:t>
            </a:fld>
            <a:endParaRPr lang="en-US"/>
          </a:p>
        </p:txBody>
      </p:sp>
    </p:spTree>
    <p:extLst>
      <p:ext uri="{BB962C8B-B14F-4D97-AF65-F5344CB8AC3E}">
        <p14:creationId xmlns:p14="http://schemas.microsoft.com/office/powerpoint/2010/main" val="3156575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46</a:t>
            </a:fld>
            <a:endParaRPr lang="en-US"/>
          </a:p>
        </p:txBody>
      </p:sp>
    </p:spTree>
    <p:extLst>
      <p:ext uri="{BB962C8B-B14F-4D97-AF65-F5344CB8AC3E}">
        <p14:creationId xmlns:p14="http://schemas.microsoft.com/office/powerpoint/2010/main" val="31971827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47</a:t>
            </a:fld>
            <a:endParaRPr lang="en-US"/>
          </a:p>
        </p:txBody>
      </p:sp>
    </p:spTree>
    <p:extLst>
      <p:ext uri="{BB962C8B-B14F-4D97-AF65-F5344CB8AC3E}">
        <p14:creationId xmlns:p14="http://schemas.microsoft.com/office/powerpoint/2010/main" val="36037482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48</a:t>
            </a:fld>
            <a:endParaRPr lang="en-US"/>
          </a:p>
        </p:txBody>
      </p:sp>
    </p:spTree>
    <p:extLst>
      <p:ext uri="{BB962C8B-B14F-4D97-AF65-F5344CB8AC3E}">
        <p14:creationId xmlns:p14="http://schemas.microsoft.com/office/powerpoint/2010/main" val="2431565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49</a:t>
            </a:fld>
            <a:endParaRPr lang="en-US"/>
          </a:p>
        </p:txBody>
      </p:sp>
    </p:spTree>
    <p:extLst>
      <p:ext uri="{BB962C8B-B14F-4D97-AF65-F5344CB8AC3E}">
        <p14:creationId xmlns:p14="http://schemas.microsoft.com/office/powerpoint/2010/main" val="251220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5</a:t>
            </a:fld>
            <a:endParaRPr lang="en-US"/>
          </a:p>
        </p:txBody>
      </p:sp>
    </p:spTree>
    <p:extLst>
      <p:ext uri="{BB962C8B-B14F-4D97-AF65-F5344CB8AC3E}">
        <p14:creationId xmlns:p14="http://schemas.microsoft.com/office/powerpoint/2010/main" val="27352634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50</a:t>
            </a:fld>
            <a:endParaRPr lang="en-US"/>
          </a:p>
        </p:txBody>
      </p:sp>
    </p:spTree>
    <p:extLst>
      <p:ext uri="{BB962C8B-B14F-4D97-AF65-F5344CB8AC3E}">
        <p14:creationId xmlns:p14="http://schemas.microsoft.com/office/powerpoint/2010/main" val="14652363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51</a:t>
            </a:fld>
            <a:endParaRPr lang="en-US"/>
          </a:p>
        </p:txBody>
      </p:sp>
    </p:spTree>
    <p:extLst>
      <p:ext uri="{BB962C8B-B14F-4D97-AF65-F5344CB8AC3E}">
        <p14:creationId xmlns:p14="http://schemas.microsoft.com/office/powerpoint/2010/main" val="21913976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52</a:t>
            </a:fld>
            <a:endParaRPr lang="en-US"/>
          </a:p>
        </p:txBody>
      </p:sp>
    </p:spTree>
    <p:extLst>
      <p:ext uri="{BB962C8B-B14F-4D97-AF65-F5344CB8AC3E}">
        <p14:creationId xmlns:p14="http://schemas.microsoft.com/office/powerpoint/2010/main" val="38747802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53</a:t>
            </a:fld>
            <a:endParaRPr lang="en-US"/>
          </a:p>
        </p:txBody>
      </p:sp>
    </p:spTree>
    <p:extLst>
      <p:ext uri="{BB962C8B-B14F-4D97-AF65-F5344CB8AC3E}">
        <p14:creationId xmlns:p14="http://schemas.microsoft.com/office/powerpoint/2010/main" val="601568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54</a:t>
            </a:fld>
            <a:endParaRPr lang="en-US"/>
          </a:p>
        </p:txBody>
      </p:sp>
    </p:spTree>
    <p:extLst>
      <p:ext uri="{BB962C8B-B14F-4D97-AF65-F5344CB8AC3E}">
        <p14:creationId xmlns:p14="http://schemas.microsoft.com/office/powerpoint/2010/main" val="23773249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55</a:t>
            </a:fld>
            <a:endParaRPr lang="en-US"/>
          </a:p>
        </p:txBody>
      </p:sp>
    </p:spTree>
    <p:extLst>
      <p:ext uri="{BB962C8B-B14F-4D97-AF65-F5344CB8AC3E}">
        <p14:creationId xmlns:p14="http://schemas.microsoft.com/office/powerpoint/2010/main" val="37790077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56</a:t>
            </a:fld>
            <a:endParaRPr lang="en-US"/>
          </a:p>
        </p:txBody>
      </p:sp>
    </p:spTree>
    <p:extLst>
      <p:ext uri="{BB962C8B-B14F-4D97-AF65-F5344CB8AC3E}">
        <p14:creationId xmlns:p14="http://schemas.microsoft.com/office/powerpoint/2010/main" val="38148898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57</a:t>
            </a:fld>
            <a:endParaRPr lang="en-US"/>
          </a:p>
        </p:txBody>
      </p:sp>
    </p:spTree>
    <p:extLst>
      <p:ext uri="{BB962C8B-B14F-4D97-AF65-F5344CB8AC3E}">
        <p14:creationId xmlns:p14="http://schemas.microsoft.com/office/powerpoint/2010/main" val="9867002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58</a:t>
            </a:fld>
            <a:endParaRPr lang="en-US"/>
          </a:p>
        </p:txBody>
      </p:sp>
    </p:spTree>
    <p:extLst>
      <p:ext uri="{BB962C8B-B14F-4D97-AF65-F5344CB8AC3E}">
        <p14:creationId xmlns:p14="http://schemas.microsoft.com/office/powerpoint/2010/main" val="20208569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59</a:t>
            </a:fld>
            <a:endParaRPr lang="en-US"/>
          </a:p>
        </p:txBody>
      </p:sp>
    </p:spTree>
    <p:extLst>
      <p:ext uri="{BB962C8B-B14F-4D97-AF65-F5344CB8AC3E}">
        <p14:creationId xmlns:p14="http://schemas.microsoft.com/office/powerpoint/2010/main" val="376069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6</a:t>
            </a:fld>
            <a:endParaRPr lang="en-US"/>
          </a:p>
        </p:txBody>
      </p:sp>
    </p:spTree>
    <p:extLst>
      <p:ext uri="{BB962C8B-B14F-4D97-AF65-F5344CB8AC3E}">
        <p14:creationId xmlns:p14="http://schemas.microsoft.com/office/powerpoint/2010/main" val="6138741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60</a:t>
            </a:fld>
            <a:endParaRPr lang="en-US"/>
          </a:p>
        </p:txBody>
      </p:sp>
    </p:spTree>
    <p:extLst>
      <p:ext uri="{BB962C8B-B14F-4D97-AF65-F5344CB8AC3E}">
        <p14:creationId xmlns:p14="http://schemas.microsoft.com/office/powerpoint/2010/main" val="26904744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61</a:t>
            </a:fld>
            <a:endParaRPr lang="en-US"/>
          </a:p>
        </p:txBody>
      </p:sp>
    </p:spTree>
    <p:extLst>
      <p:ext uri="{BB962C8B-B14F-4D97-AF65-F5344CB8AC3E}">
        <p14:creationId xmlns:p14="http://schemas.microsoft.com/office/powerpoint/2010/main" val="27552653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62</a:t>
            </a:fld>
            <a:endParaRPr lang="en-US"/>
          </a:p>
        </p:txBody>
      </p:sp>
    </p:spTree>
    <p:extLst>
      <p:ext uri="{BB962C8B-B14F-4D97-AF65-F5344CB8AC3E}">
        <p14:creationId xmlns:p14="http://schemas.microsoft.com/office/powerpoint/2010/main" val="30790327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63</a:t>
            </a:fld>
            <a:endParaRPr lang="en-US"/>
          </a:p>
        </p:txBody>
      </p:sp>
    </p:spTree>
    <p:extLst>
      <p:ext uri="{BB962C8B-B14F-4D97-AF65-F5344CB8AC3E}">
        <p14:creationId xmlns:p14="http://schemas.microsoft.com/office/powerpoint/2010/main" val="2660555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7</a:t>
            </a:fld>
            <a:endParaRPr lang="en-US"/>
          </a:p>
        </p:txBody>
      </p:sp>
    </p:spTree>
    <p:extLst>
      <p:ext uri="{BB962C8B-B14F-4D97-AF65-F5344CB8AC3E}">
        <p14:creationId xmlns:p14="http://schemas.microsoft.com/office/powerpoint/2010/main" val="3080729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8</a:t>
            </a:fld>
            <a:endParaRPr lang="en-US"/>
          </a:p>
        </p:txBody>
      </p:sp>
    </p:spTree>
    <p:extLst>
      <p:ext uri="{BB962C8B-B14F-4D97-AF65-F5344CB8AC3E}">
        <p14:creationId xmlns:p14="http://schemas.microsoft.com/office/powerpoint/2010/main" val="3688004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5A1A-8D39-4A99-BCF6-50A6FBE424A9}" type="slidenum">
              <a:rPr lang="en-US" smtClean="0"/>
              <a:t>9</a:t>
            </a:fld>
            <a:endParaRPr lang="en-US"/>
          </a:p>
        </p:txBody>
      </p:sp>
    </p:spTree>
    <p:extLst>
      <p:ext uri="{BB962C8B-B14F-4D97-AF65-F5344CB8AC3E}">
        <p14:creationId xmlns:p14="http://schemas.microsoft.com/office/powerpoint/2010/main" val="236486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1D9CCC-FB76-4A07-8739-620F24911417}"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04393-E45C-4AF5-B892-C66B9298147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D9CCC-FB76-4A07-8739-620F24911417}"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04393-E45C-4AF5-B892-C66B929814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1D9CCC-FB76-4A07-8739-620F24911417}"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04393-E45C-4AF5-B892-C66B92981478}"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D9CCC-FB76-4A07-8739-620F24911417}"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04393-E45C-4AF5-B892-C66B9298147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1D9CCC-FB76-4A07-8739-620F24911417}"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04393-E45C-4AF5-B892-C66B92981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E1D9CCC-FB76-4A07-8739-620F24911417}"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04393-E45C-4AF5-B892-C66B92981478}"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1D9CCC-FB76-4A07-8739-620F24911417}"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04393-E45C-4AF5-B892-C66B9298147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1D9CCC-FB76-4A07-8739-620F24911417}"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04393-E45C-4AF5-B892-C66B929814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E1D9CCC-FB76-4A07-8739-620F24911417}"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04393-E45C-4AF5-B892-C66B929814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1D9CCC-FB76-4A07-8739-620F24911417}"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04393-E45C-4AF5-B892-C66B92981478}"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D9CCC-FB76-4A07-8739-620F24911417}"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04393-E45C-4AF5-B892-C66B92981478}"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E1D9CCC-FB76-4A07-8739-620F24911417}" type="datetimeFigureOut">
              <a:rPr lang="en-US" smtClean="0"/>
              <a:t>12/2/2015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6904393-E45C-4AF5-B892-C66B92981478}"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10389661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www.nydailynews.co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vimeo.com/103896616" TargetMode="External"/><Relationship Id="rId4" Type="http://schemas.openxmlformats.org/officeDocument/2006/relationships/hyperlink" Target="https://www.autismspeaks.org/"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rwjms.umdnj.edu/boggscenter"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lds.org/"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rwjms.umdnj.edu/boggscenter"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300" dirty="0" smtClean="0"/>
              <a:t>Spectrum of Care:</a:t>
            </a:r>
            <a:br>
              <a:rPr lang="en-US" sz="5300" dirty="0" smtClean="0"/>
            </a:br>
            <a:r>
              <a:rPr lang="en-US" sz="3600" dirty="0" smtClean="0"/>
              <a:t>Engaging in chaplaincy with </a:t>
            </a:r>
            <a:br>
              <a:rPr lang="en-US" sz="3600" dirty="0" smtClean="0"/>
            </a:br>
            <a:r>
              <a:rPr lang="en-US" sz="3600" dirty="0" smtClean="0"/>
              <a:t>individuals who have autism</a:t>
            </a:r>
            <a:endParaRPr lang="en-US" sz="3600" dirty="0"/>
          </a:p>
        </p:txBody>
      </p:sp>
      <p:sp>
        <p:nvSpPr>
          <p:cNvPr id="3" name="Subtitle 2"/>
          <p:cNvSpPr>
            <a:spLocks noGrp="1"/>
          </p:cNvSpPr>
          <p:nvPr>
            <p:ph type="subTitle" idx="1"/>
          </p:nvPr>
        </p:nvSpPr>
        <p:spPr>
          <a:xfrm>
            <a:off x="1371600" y="3937000"/>
            <a:ext cx="6400800" cy="1473200"/>
          </a:xfrm>
        </p:spPr>
        <p:txBody>
          <a:bodyPr/>
          <a:lstStyle/>
          <a:p>
            <a:r>
              <a:rPr lang="en-US" dirty="0" smtClean="0">
                <a:solidFill>
                  <a:schemeClr val="bg1"/>
                </a:solidFill>
              </a:rPr>
              <a:t>Margaret Lynn B. </a:t>
            </a:r>
            <a:r>
              <a:rPr lang="en-US" dirty="0" err="1" smtClean="0">
                <a:solidFill>
                  <a:schemeClr val="bg1"/>
                </a:solidFill>
              </a:rPr>
              <a:t>Kobb</a:t>
            </a:r>
            <a:r>
              <a:rPr lang="en-US" dirty="0" smtClean="0">
                <a:solidFill>
                  <a:schemeClr val="bg1"/>
                </a:solidFill>
              </a:rPr>
              <a:t>, </a:t>
            </a:r>
            <a:r>
              <a:rPr lang="en-US" dirty="0" err="1" smtClean="0">
                <a:solidFill>
                  <a:schemeClr val="bg1"/>
                </a:solidFill>
              </a:rPr>
              <a:t>MDiv</a:t>
            </a:r>
            <a:endParaRPr lang="en-US" dirty="0" smtClean="0">
              <a:solidFill>
                <a:schemeClr val="bg1"/>
              </a:solidFill>
            </a:endParaRPr>
          </a:p>
          <a:p>
            <a:r>
              <a:rPr lang="en-US" dirty="0" smtClean="0">
                <a:solidFill>
                  <a:schemeClr val="bg1"/>
                </a:solidFill>
              </a:rPr>
              <a:t>Staff Chaplain</a:t>
            </a:r>
          </a:p>
          <a:p>
            <a:r>
              <a:rPr lang="en-US" dirty="0" smtClean="0">
                <a:solidFill>
                  <a:schemeClr val="bg1"/>
                </a:solidFill>
              </a:rPr>
              <a:t>Hospital of the University of Pennsylvania</a:t>
            </a:r>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848100"/>
            <a:ext cx="823148" cy="1333500"/>
          </a:xfrm>
          <a:prstGeom prst="rect">
            <a:avLst/>
          </a:prstGeom>
        </p:spPr>
      </p:pic>
    </p:spTree>
    <p:extLst>
      <p:ext uri="{BB962C8B-B14F-4D97-AF65-F5344CB8AC3E}">
        <p14:creationId xmlns:p14="http://schemas.microsoft.com/office/powerpoint/2010/main" val="4019999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that look like?</a:t>
            </a:r>
            <a:endParaRPr lang="en-US" dirty="0"/>
          </a:p>
        </p:txBody>
      </p:sp>
      <p:sp>
        <p:nvSpPr>
          <p:cNvPr id="3" name="Content Placeholder 2"/>
          <p:cNvSpPr>
            <a:spLocks noGrp="1"/>
          </p:cNvSpPr>
          <p:nvPr>
            <p:ph sz="quarter" idx="13"/>
          </p:nvPr>
        </p:nvSpPr>
        <p:spPr/>
        <p:txBody>
          <a:bodyPr/>
          <a:lstStyle/>
          <a:p>
            <a:r>
              <a:rPr lang="en-US" dirty="0" smtClean="0"/>
              <a:t>Looking down, instead of at you when you speak</a:t>
            </a:r>
          </a:p>
          <a:p>
            <a:r>
              <a:rPr lang="en-US" dirty="0" smtClean="0"/>
              <a:t>Not answering questions, or not answering right away</a:t>
            </a:r>
          </a:p>
          <a:p>
            <a:r>
              <a:rPr lang="en-US" dirty="0" smtClean="0"/>
              <a:t>Not wanting to be touched</a:t>
            </a:r>
            <a:endParaRPr lang="en-US" dirty="0"/>
          </a:p>
        </p:txBody>
      </p:sp>
      <p:sp>
        <p:nvSpPr>
          <p:cNvPr id="4" name="Content Placeholder 3"/>
          <p:cNvSpPr>
            <a:spLocks noGrp="1"/>
          </p:cNvSpPr>
          <p:nvPr>
            <p:ph sz="quarter" idx="14"/>
          </p:nvPr>
        </p:nvSpPr>
        <p:spPr/>
        <p:txBody>
          <a:bodyPr/>
          <a:lstStyle/>
          <a:p>
            <a:r>
              <a:rPr lang="en-US" dirty="0" smtClean="0"/>
              <a:t>Repetitive rocking, swaying or bouncing</a:t>
            </a:r>
          </a:p>
          <a:p>
            <a:r>
              <a:rPr lang="en-US" dirty="0" smtClean="0"/>
              <a:t>Walking only on toes</a:t>
            </a:r>
          </a:p>
          <a:p>
            <a:r>
              <a:rPr lang="en-US" dirty="0" smtClean="0"/>
              <a:t>Flapping hands</a:t>
            </a:r>
          </a:p>
          <a:p>
            <a:r>
              <a:rPr lang="en-US" dirty="0" smtClean="0"/>
              <a:t>Making noises that are not words</a:t>
            </a:r>
            <a:endParaRPr lang="en-US" dirty="0"/>
          </a:p>
        </p:txBody>
      </p:sp>
    </p:spTree>
    <p:extLst>
      <p:ext uri="{BB962C8B-B14F-4D97-AF65-F5344CB8AC3E}">
        <p14:creationId xmlns:p14="http://schemas.microsoft.com/office/powerpoint/2010/main" val="2078947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Frequently, people on the Autism Spectrum experience sensory input more acutely.</a:t>
            </a:r>
          </a:p>
          <a:p>
            <a:r>
              <a:rPr lang="en-US" dirty="0" smtClean="0"/>
              <a:t>Increased sensitivity to heat/cold, light/dark, textures on clothing or surfaces, sound—especially loud noises, textures in foods, strong smells</a:t>
            </a:r>
          </a:p>
          <a:p>
            <a:r>
              <a:rPr lang="en-US" dirty="0" smtClean="0"/>
              <a:t>Easily overwhelmed or distracted</a:t>
            </a:r>
            <a:endParaRPr lang="en-US" dirty="0"/>
          </a:p>
        </p:txBody>
      </p:sp>
      <p:sp>
        <p:nvSpPr>
          <p:cNvPr id="3" name="Title 2"/>
          <p:cNvSpPr>
            <a:spLocks noGrp="1"/>
          </p:cNvSpPr>
          <p:nvPr>
            <p:ph type="title"/>
          </p:nvPr>
        </p:nvSpPr>
        <p:spPr/>
        <p:txBody>
          <a:bodyPr/>
          <a:lstStyle/>
          <a:p>
            <a:r>
              <a:rPr lang="en-US" dirty="0" smtClean="0"/>
              <a:t>Sensory Sensitive</a:t>
            </a:r>
            <a:endParaRPr lang="en-US" dirty="0"/>
          </a:p>
        </p:txBody>
      </p:sp>
    </p:spTree>
    <p:extLst>
      <p:ext uri="{BB962C8B-B14F-4D97-AF65-F5344CB8AC3E}">
        <p14:creationId xmlns:p14="http://schemas.microsoft.com/office/powerpoint/2010/main" val="1733138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hlinkClick r:id="rId3"/>
            </a:endParaRPr>
          </a:p>
          <a:p>
            <a:r>
              <a:rPr lang="en-US" dirty="0" smtClean="0">
                <a:hlinkClick r:id="rId3"/>
              </a:rPr>
              <a:t>https://vimeo.com/103896616</a:t>
            </a:r>
            <a:endParaRPr lang="en-US" dirty="0"/>
          </a:p>
        </p:txBody>
      </p:sp>
      <p:sp>
        <p:nvSpPr>
          <p:cNvPr id="3" name="Title 2"/>
          <p:cNvSpPr>
            <a:spLocks noGrp="1"/>
          </p:cNvSpPr>
          <p:nvPr>
            <p:ph type="title"/>
          </p:nvPr>
        </p:nvSpPr>
        <p:spPr/>
        <p:txBody>
          <a:bodyPr/>
          <a:lstStyle/>
          <a:p>
            <a:r>
              <a:rPr lang="en-US" dirty="0" smtClean="0"/>
              <a:t>Sensory Overload</a:t>
            </a:r>
            <a:endParaRPr lang="en-US" dirty="0"/>
          </a:p>
        </p:txBody>
      </p:sp>
    </p:spTree>
    <p:extLst>
      <p:ext uri="{BB962C8B-B14F-4D97-AF65-F5344CB8AC3E}">
        <p14:creationId xmlns:p14="http://schemas.microsoft.com/office/powerpoint/2010/main" val="3774043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4800" b="1" dirty="0" smtClean="0"/>
              <a:t>VACCINES </a:t>
            </a:r>
          </a:p>
          <a:p>
            <a:pPr marL="0" indent="0" algn="ctr">
              <a:buNone/>
            </a:pPr>
            <a:r>
              <a:rPr lang="en-US" sz="4800" b="1" dirty="0" smtClean="0"/>
              <a:t>DO NOT </a:t>
            </a:r>
          </a:p>
          <a:p>
            <a:pPr marL="0" indent="0" algn="ctr">
              <a:buNone/>
            </a:pPr>
            <a:r>
              <a:rPr lang="en-US" sz="4800" b="1" dirty="0" smtClean="0"/>
              <a:t>CAUSE AUTISM.</a:t>
            </a:r>
            <a:endParaRPr lang="en-US" sz="4800" b="1" dirty="0"/>
          </a:p>
        </p:txBody>
      </p:sp>
      <p:sp>
        <p:nvSpPr>
          <p:cNvPr id="3" name="Title 2"/>
          <p:cNvSpPr>
            <a:spLocks noGrp="1"/>
          </p:cNvSpPr>
          <p:nvPr>
            <p:ph type="title"/>
          </p:nvPr>
        </p:nvSpPr>
        <p:spPr/>
        <p:txBody>
          <a:bodyPr/>
          <a:lstStyle/>
          <a:p>
            <a:r>
              <a:rPr lang="en-US" dirty="0" smtClean="0"/>
              <a:t>Causes of Autism</a:t>
            </a:r>
            <a:endParaRPr lang="en-US" dirty="0"/>
          </a:p>
        </p:txBody>
      </p:sp>
    </p:spTree>
    <p:extLst>
      <p:ext uri="{BB962C8B-B14F-4D97-AF65-F5344CB8AC3E}">
        <p14:creationId xmlns:p14="http://schemas.microsoft.com/office/powerpoint/2010/main" val="318188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2">
                                            <p:txEl>
                                              <p:pRg st="0" end="0"/>
                                            </p:txEl>
                                          </p:spTgt>
                                        </p:tgtEl>
                                      </p:cBhvr>
                                    </p:animEffect>
                                    <p:animScale>
                                      <p:cBhvr>
                                        <p:cTn id="7" dur="50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2">
                                            <p:txEl>
                                              <p:pRg st="1" end="1"/>
                                            </p:txEl>
                                          </p:spTgt>
                                        </p:tgtEl>
                                      </p:cBhvr>
                                    </p:animEffect>
                                    <p:animScale>
                                      <p:cBhvr>
                                        <p:cTn id="12" dur="500" autoRev="1" fill="hold"/>
                                        <p:tgtEl>
                                          <p:spTgt spid="2">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1000" tmFilter="0, 0; .2, .5; .8, .5; 1, 0"/>
                                        <p:tgtEl>
                                          <p:spTgt spid="2">
                                            <p:txEl>
                                              <p:pRg st="2" end="2"/>
                                            </p:txEl>
                                          </p:spTgt>
                                        </p:tgtEl>
                                      </p:cBhvr>
                                    </p:animEffect>
                                    <p:animScale>
                                      <p:cBhvr>
                                        <p:cTn id="17" dur="500" autoRev="1" fill="hold"/>
                                        <p:tgtEl>
                                          <p:spTgt spid="2">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vaccine myth</a:t>
            </a:r>
            <a:endParaRPr lang="en-US" dirty="0"/>
          </a:p>
        </p:txBody>
      </p:sp>
      <p:sp>
        <p:nvSpPr>
          <p:cNvPr id="3" name="Content Placeholder 2"/>
          <p:cNvSpPr>
            <a:spLocks noGrp="1"/>
          </p:cNvSpPr>
          <p:nvPr>
            <p:ph sz="quarter" idx="13"/>
          </p:nvPr>
        </p:nvSpPr>
        <p:spPr/>
        <p:txBody>
          <a:bodyPr/>
          <a:lstStyle/>
          <a:p>
            <a:r>
              <a:rPr lang="en-US" dirty="0" smtClean="0"/>
              <a:t>Dr. Andrew Wakefield published a paper in 1998 claiming that the MMR vaccine had caused autism in the children in his study.</a:t>
            </a:r>
            <a:endParaRPr lang="en-US" dirty="0"/>
          </a:p>
        </p:txBody>
      </p:sp>
      <p:sp>
        <p:nvSpPr>
          <p:cNvPr id="4" name="Content Placeholder 3"/>
          <p:cNvSpPr>
            <a:spLocks noGrp="1"/>
          </p:cNvSpPr>
          <p:nvPr>
            <p:ph sz="quarter" idx="14"/>
          </p:nvPr>
        </p:nvSpPr>
        <p:spPr/>
        <p:txBody>
          <a:bodyPr/>
          <a:lstStyle/>
          <a:p>
            <a:r>
              <a:rPr lang="en-US" dirty="0" smtClean="0"/>
              <a:t>Sample size = 12</a:t>
            </a:r>
          </a:p>
          <a:p>
            <a:r>
              <a:rPr lang="en-US" dirty="0" smtClean="0"/>
              <a:t>Never replicated</a:t>
            </a:r>
          </a:p>
          <a:p>
            <a:r>
              <a:rPr lang="en-US" dirty="0" smtClean="0"/>
              <a:t>Falsified data</a:t>
            </a:r>
          </a:p>
          <a:p>
            <a:r>
              <a:rPr lang="en-US" dirty="0" smtClean="0"/>
              <a:t>Soundly rebuked by the medical community</a:t>
            </a:r>
          </a:p>
          <a:p>
            <a:r>
              <a:rPr lang="en-US" dirty="0" smtClean="0"/>
              <a:t>And yet the damage was done.</a:t>
            </a:r>
            <a:endParaRPr lang="en-US" dirty="0"/>
          </a:p>
        </p:txBody>
      </p:sp>
    </p:spTree>
    <p:extLst>
      <p:ext uri="{BB962C8B-B14F-4D97-AF65-F5344CB8AC3E}">
        <p14:creationId xmlns:p14="http://schemas.microsoft.com/office/powerpoint/2010/main" val="4129564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then what does?</a:t>
            </a:r>
            <a:endParaRPr lang="en-US" dirty="0"/>
          </a:p>
        </p:txBody>
      </p:sp>
      <p:sp>
        <p:nvSpPr>
          <p:cNvPr id="3" name="Text Placeholder 2"/>
          <p:cNvSpPr>
            <a:spLocks noGrp="1"/>
          </p:cNvSpPr>
          <p:nvPr>
            <p:ph type="body" idx="1"/>
          </p:nvPr>
        </p:nvSpPr>
        <p:spPr/>
        <p:txBody>
          <a:bodyPr/>
          <a:lstStyle/>
          <a:p>
            <a:r>
              <a:rPr lang="en-US" b="1" u="sng" dirty="0" smtClean="0"/>
              <a:t>Genetic</a:t>
            </a:r>
            <a:endParaRPr lang="en-US" b="1" u="sng" dirty="0"/>
          </a:p>
        </p:txBody>
      </p:sp>
      <p:sp>
        <p:nvSpPr>
          <p:cNvPr id="4" name="Content Placeholder 3"/>
          <p:cNvSpPr>
            <a:spLocks noGrp="1"/>
          </p:cNvSpPr>
          <p:nvPr>
            <p:ph sz="half" idx="2"/>
          </p:nvPr>
        </p:nvSpPr>
        <p:spPr/>
        <p:txBody>
          <a:bodyPr/>
          <a:lstStyle/>
          <a:p>
            <a:r>
              <a:rPr lang="en-US" dirty="0" smtClean="0"/>
              <a:t>Gene deletion or mutation</a:t>
            </a:r>
          </a:p>
          <a:p>
            <a:r>
              <a:rPr lang="en-US" dirty="0" smtClean="0"/>
              <a:t>About a dozen genes where deletion is involved</a:t>
            </a:r>
          </a:p>
          <a:p>
            <a:r>
              <a:rPr lang="en-US" dirty="0" smtClean="0"/>
              <a:t>About two dozen genes were mutation is involved</a:t>
            </a:r>
            <a:endParaRPr lang="en-US" dirty="0"/>
          </a:p>
        </p:txBody>
      </p:sp>
      <p:sp>
        <p:nvSpPr>
          <p:cNvPr id="5" name="Text Placeholder 4"/>
          <p:cNvSpPr>
            <a:spLocks noGrp="1"/>
          </p:cNvSpPr>
          <p:nvPr>
            <p:ph type="body" sz="quarter" idx="3"/>
          </p:nvPr>
        </p:nvSpPr>
        <p:spPr/>
        <p:txBody>
          <a:bodyPr/>
          <a:lstStyle/>
          <a:p>
            <a:r>
              <a:rPr lang="en-US" b="1" u="sng" dirty="0" smtClean="0"/>
              <a:t>Environmental</a:t>
            </a:r>
            <a:endParaRPr lang="en-US" b="1" u="sng" dirty="0"/>
          </a:p>
        </p:txBody>
      </p:sp>
      <p:sp>
        <p:nvSpPr>
          <p:cNvPr id="6" name="Content Placeholder 5"/>
          <p:cNvSpPr>
            <a:spLocks noGrp="1"/>
          </p:cNvSpPr>
          <p:nvPr>
            <p:ph sz="quarter" idx="4"/>
          </p:nvPr>
        </p:nvSpPr>
        <p:spPr/>
        <p:txBody>
          <a:bodyPr/>
          <a:lstStyle/>
          <a:p>
            <a:r>
              <a:rPr lang="en-US" dirty="0" smtClean="0"/>
              <a:t>All environmental influences happen </a:t>
            </a:r>
            <a:r>
              <a:rPr lang="en-US" i="1" dirty="0" smtClean="0"/>
              <a:t>in utero</a:t>
            </a:r>
            <a:r>
              <a:rPr lang="en-US" dirty="0"/>
              <a:t>:</a:t>
            </a:r>
            <a:endParaRPr lang="en-US" dirty="0" smtClean="0"/>
          </a:p>
          <a:p>
            <a:r>
              <a:rPr lang="en-US" dirty="0" smtClean="0"/>
              <a:t>Certain maternal infections</a:t>
            </a:r>
          </a:p>
          <a:p>
            <a:r>
              <a:rPr lang="en-US" dirty="0" smtClean="0"/>
              <a:t>Certain toxic exposures (often alcohol)</a:t>
            </a:r>
          </a:p>
          <a:p>
            <a:r>
              <a:rPr lang="en-US" dirty="0" smtClean="0"/>
              <a:t>Risk elevated with prematurity</a:t>
            </a:r>
            <a:endParaRPr lang="en-US" dirty="0"/>
          </a:p>
        </p:txBody>
      </p:sp>
    </p:spTree>
    <p:extLst>
      <p:ext uri="{BB962C8B-B14F-4D97-AF65-F5344CB8AC3E}">
        <p14:creationId xmlns:p14="http://schemas.microsoft.com/office/powerpoint/2010/main" val="4084047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growing population</a:t>
            </a:r>
            <a:endParaRPr lang="en-US" dirty="0"/>
          </a:p>
        </p:txBody>
      </p:sp>
      <p:sp>
        <p:nvSpPr>
          <p:cNvPr id="3" name="Content Placeholder 2"/>
          <p:cNvSpPr>
            <a:spLocks noGrp="1"/>
          </p:cNvSpPr>
          <p:nvPr>
            <p:ph sz="quarter" idx="13"/>
          </p:nvPr>
        </p:nvSpPr>
        <p:spPr/>
        <p:txBody>
          <a:bodyPr/>
          <a:lstStyle/>
          <a:p>
            <a:r>
              <a:rPr lang="en-US" dirty="0" smtClean="0"/>
              <a:t>CDC: 1 in 68 children will be diagnosed with autism</a:t>
            </a:r>
          </a:p>
          <a:p>
            <a:r>
              <a:rPr lang="en-US" dirty="0" smtClean="0"/>
              <a:t>Recent government survey has even higher numbers…1 in 45.</a:t>
            </a:r>
          </a:p>
          <a:p>
            <a:r>
              <a:rPr lang="en-US" dirty="0" smtClean="0"/>
              <a:t>2% of the population</a:t>
            </a:r>
            <a:endParaRPr lang="en-US" dirty="0"/>
          </a:p>
        </p:txBody>
      </p:sp>
      <p:pic>
        <p:nvPicPr>
          <p:cNvPr id="1026" name="Picture 2" descr="C:\Users\kobbm\AppData\Local\Microsoft\Windows\Temporary Internet Files\Content.IE5\YZM2ZN0V\autism_symbol[1].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507666" y="2679700"/>
            <a:ext cx="2097418" cy="344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713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for the spectrum</a:t>
            </a:r>
            <a:endParaRPr lang="en-US" dirty="0"/>
          </a:p>
        </p:txBody>
      </p:sp>
    </p:spTree>
    <p:extLst>
      <p:ext uri="{BB962C8B-B14F-4D97-AF65-F5344CB8AC3E}">
        <p14:creationId xmlns:p14="http://schemas.microsoft.com/office/powerpoint/2010/main" val="645454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u="sng" dirty="0" smtClean="0"/>
              <a:t>Person-centered language</a:t>
            </a:r>
            <a:r>
              <a:rPr lang="en-US" sz="2800" dirty="0" smtClean="0"/>
              <a:t>:</a:t>
            </a:r>
          </a:p>
          <a:p>
            <a:pPr lvl="2"/>
            <a:r>
              <a:rPr lang="en-US" sz="2800" dirty="0" smtClean="0"/>
              <a:t>“patient with autism”</a:t>
            </a:r>
          </a:p>
          <a:p>
            <a:pPr lvl="2"/>
            <a:r>
              <a:rPr lang="en-US" sz="2800" dirty="0" smtClean="0"/>
              <a:t>not “autistic patient”</a:t>
            </a:r>
          </a:p>
          <a:p>
            <a:pPr marL="287338" lvl="2"/>
            <a:r>
              <a:rPr lang="en-US" sz="2800" dirty="0" smtClean="0"/>
              <a:t>“On the spectrum”</a:t>
            </a:r>
            <a:endParaRPr lang="en-US" sz="2800" dirty="0"/>
          </a:p>
          <a:p>
            <a:pPr marL="287338" lvl="2"/>
            <a:r>
              <a:rPr lang="en-US" sz="2800" dirty="0" smtClean="0"/>
              <a:t>“</a:t>
            </a:r>
            <a:r>
              <a:rPr lang="en-US" sz="2800" dirty="0" err="1" smtClean="0"/>
              <a:t>Aspie</a:t>
            </a:r>
            <a:r>
              <a:rPr lang="en-US" sz="2800" dirty="0" smtClean="0"/>
              <a:t>” as a self-identifier for many</a:t>
            </a:r>
            <a:endParaRPr lang="en-US" sz="2800" dirty="0"/>
          </a:p>
        </p:txBody>
      </p:sp>
      <p:sp>
        <p:nvSpPr>
          <p:cNvPr id="3" name="Title 2"/>
          <p:cNvSpPr>
            <a:spLocks noGrp="1"/>
          </p:cNvSpPr>
          <p:nvPr>
            <p:ph type="title"/>
          </p:nvPr>
        </p:nvSpPr>
        <p:spPr/>
        <p:txBody>
          <a:bodyPr/>
          <a:lstStyle/>
          <a:p>
            <a:r>
              <a:rPr lang="en-US" dirty="0" smtClean="0"/>
              <a:t>Our words matter!</a:t>
            </a:r>
            <a:endParaRPr lang="en-US" dirty="0"/>
          </a:p>
        </p:txBody>
      </p:sp>
    </p:spTree>
    <p:extLst>
      <p:ext uri="{BB962C8B-B14F-4D97-AF65-F5344CB8AC3E}">
        <p14:creationId xmlns:p14="http://schemas.microsoft.com/office/powerpoint/2010/main" val="3192416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64393" y="2679700"/>
            <a:ext cx="3446463" cy="3446463"/>
          </a:xfrm>
        </p:spPr>
      </p:pic>
      <p:sp>
        <p:nvSpPr>
          <p:cNvPr id="4" name="Content Placeholder 3"/>
          <p:cNvSpPr>
            <a:spLocks noGrp="1"/>
          </p:cNvSpPr>
          <p:nvPr>
            <p:ph sz="quarter" idx="14"/>
          </p:nvPr>
        </p:nvSpPr>
        <p:spPr/>
        <p:txBody>
          <a:bodyPr>
            <a:normAutofit/>
          </a:bodyPr>
          <a:lstStyle/>
          <a:p>
            <a:r>
              <a:rPr lang="en-US" dirty="0" smtClean="0"/>
              <a:t>“Normal” implies that there is an “abnormal.”</a:t>
            </a:r>
            <a:endParaRPr lang="en-US" dirty="0"/>
          </a:p>
          <a:p>
            <a:pPr lvl="2"/>
            <a:r>
              <a:rPr lang="en-US" dirty="0" smtClean="0"/>
              <a:t>Better choice: </a:t>
            </a:r>
          </a:p>
          <a:p>
            <a:pPr marL="0" indent="0" algn="ctr">
              <a:buNone/>
            </a:pPr>
            <a:r>
              <a:rPr lang="en-US" b="1" i="1" dirty="0" err="1" smtClean="0"/>
              <a:t>neuro</a:t>
            </a:r>
            <a:r>
              <a:rPr lang="en-US" b="1" i="1" dirty="0" smtClean="0"/>
              <a:t>-typical</a:t>
            </a:r>
          </a:p>
          <a:p>
            <a:pPr marL="0" indent="0" algn="ctr">
              <a:buNone/>
            </a:pPr>
            <a:endParaRPr lang="en-US" b="1" i="1" dirty="0"/>
          </a:p>
          <a:p>
            <a:r>
              <a:rPr lang="en-US" dirty="0" smtClean="0"/>
              <a:t>Never use “retarded.”</a:t>
            </a:r>
          </a:p>
          <a:p>
            <a:pPr lvl="2"/>
            <a:r>
              <a:rPr lang="en-US" dirty="0" smtClean="0"/>
              <a:t>Better choice:</a:t>
            </a:r>
          </a:p>
          <a:p>
            <a:pPr marL="280988" lvl="2" indent="0">
              <a:buNone/>
            </a:pPr>
            <a:r>
              <a:rPr lang="en-US" sz="2400" b="1" i="1" dirty="0" smtClean="0"/>
              <a:t>developmentally disabled</a:t>
            </a:r>
            <a:endParaRPr lang="en-US" sz="2400" b="1" i="1" dirty="0"/>
          </a:p>
        </p:txBody>
      </p:sp>
    </p:spTree>
    <p:extLst>
      <p:ext uri="{BB962C8B-B14F-4D97-AF65-F5344CB8AC3E}">
        <p14:creationId xmlns:p14="http://schemas.microsoft.com/office/powerpoint/2010/main" val="4072336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3"/>
          </p:nvPr>
        </p:nvSpPr>
        <p:spPr/>
        <p:txBody>
          <a:bodyPr/>
          <a:lstStyle/>
          <a:p>
            <a:r>
              <a:rPr lang="en-US" dirty="0" smtClean="0"/>
              <a:t>What is autism?</a:t>
            </a:r>
          </a:p>
          <a:p>
            <a:r>
              <a:rPr lang="en-US" dirty="0" smtClean="0"/>
              <a:t>Vocabulary of the spectrum</a:t>
            </a:r>
          </a:p>
          <a:p>
            <a:r>
              <a:rPr lang="en-US" dirty="0"/>
              <a:t>E</a:t>
            </a:r>
            <a:r>
              <a:rPr lang="en-US" dirty="0" smtClean="0"/>
              <a:t>xperience of </a:t>
            </a:r>
            <a:r>
              <a:rPr lang="en-US" i="1" u="sng" dirty="0" smtClean="0"/>
              <a:t>patients</a:t>
            </a:r>
            <a:r>
              <a:rPr lang="en-US" dirty="0" smtClean="0"/>
              <a:t> on the Autism Spectrum</a:t>
            </a:r>
          </a:p>
          <a:p>
            <a:r>
              <a:rPr lang="en-US" dirty="0" smtClean="0"/>
              <a:t>Experience of </a:t>
            </a:r>
            <a:r>
              <a:rPr lang="en-US" i="1" u="sng" dirty="0" smtClean="0"/>
              <a:t>family members</a:t>
            </a:r>
          </a:p>
        </p:txBody>
      </p:sp>
      <p:sp>
        <p:nvSpPr>
          <p:cNvPr id="4" name="Content Placeholder 3"/>
          <p:cNvSpPr>
            <a:spLocks noGrp="1"/>
          </p:cNvSpPr>
          <p:nvPr>
            <p:ph sz="quarter" idx="14"/>
          </p:nvPr>
        </p:nvSpPr>
        <p:spPr/>
        <p:txBody>
          <a:bodyPr/>
          <a:lstStyle/>
          <a:p>
            <a:r>
              <a:rPr lang="en-US" dirty="0" smtClean="0"/>
              <a:t>Theology of disability</a:t>
            </a:r>
          </a:p>
          <a:p>
            <a:r>
              <a:rPr lang="en-US" dirty="0" smtClean="0"/>
              <a:t>Practical approaches in pastoral care</a:t>
            </a:r>
          </a:p>
          <a:p>
            <a:r>
              <a:rPr lang="en-US" dirty="0" smtClean="0"/>
              <a:t>Case studies</a:t>
            </a:r>
          </a:p>
          <a:p>
            <a:r>
              <a:rPr lang="en-US" dirty="0" smtClean="0"/>
              <a:t>Discussion &amp; questions</a:t>
            </a:r>
            <a:endParaRPr lang="en-US" dirty="0"/>
          </a:p>
        </p:txBody>
      </p:sp>
    </p:spTree>
    <p:extLst>
      <p:ext uri="{BB962C8B-B14F-4D97-AF65-F5344CB8AC3E}">
        <p14:creationId xmlns:p14="http://schemas.microsoft.com/office/powerpoint/2010/main" val="2412003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Experiences of patients on the autism spectrum</a:t>
            </a:r>
            <a:endParaRPr lang="en-US" dirty="0"/>
          </a:p>
        </p:txBody>
      </p:sp>
    </p:spTree>
    <p:extLst>
      <p:ext uri="{BB962C8B-B14F-4D97-AF65-F5344CB8AC3E}">
        <p14:creationId xmlns:p14="http://schemas.microsoft.com/office/powerpoint/2010/main" val="4129349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75152" y="2674938"/>
            <a:ext cx="4601633" cy="3451225"/>
          </a:xfrm>
        </p:spPr>
      </p:pic>
      <p:sp>
        <p:nvSpPr>
          <p:cNvPr id="3" name="Title 2"/>
          <p:cNvSpPr>
            <a:spLocks noGrp="1"/>
          </p:cNvSpPr>
          <p:nvPr>
            <p:ph type="title"/>
          </p:nvPr>
        </p:nvSpPr>
        <p:spPr/>
        <p:txBody>
          <a:bodyPr/>
          <a:lstStyle/>
          <a:p>
            <a:r>
              <a:rPr lang="en-US" dirty="0" smtClean="0"/>
              <a:t>Patient Experiences</a:t>
            </a:r>
            <a:endParaRPr lang="en-US" dirty="0"/>
          </a:p>
        </p:txBody>
      </p:sp>
    </p:spTree>
    <p:extLst>
      <p:ext uri="{BB962C8B-B14F-4D97-AF65-F5344CB8AC3E}">
        <p14:creationId xmlns:p14="http://schemas.microsoft.com/office/powerpoint/2010/main" val="3964571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Experiences</a:t>
            </a:r>
            <a:endParaRPr lang="en-US" dirty="0"/>
          </a:p>
        </p:txBody>
      </p:sp>
      <p:sp>
        <p:nvSpPr>
          <p:cNvPr id="3" name="Content Placeholder 2"/>
          <p:cNvSpPr>
            <a:spLocks noGrp="1"/>
          </p:cNvSpPr>
          <p:nvPr>
            <p:ph sz="quarter" idx="13"/>
          </p:nvPr>
        </p:nvSpPr>
        <p:spPr/>
        <p:txBody>
          <a:bodyPr/>
          <a:lstStyle/>
          <a:p>
            <a:r>
              <a:rPr lang="en-US" dirty="0" smtClean="0"/>
              <a:t>OVERWHELMING!</a:t>
            </a:r>
          </a:p>
          <a:p>
            <a:r>
              <a:rPr lang="en-US" dirty="0" smtClean="0"/>
              <a:t>Strangers all around</a:t>
            </a:r>
          </a:p>
          <a:p>
            <a:r>
              <a:rPr lang="en-US" dirty="0" smtClean="0"/>
              <a:t>They’re touching</a:t>
            </a:r>
          </a:p>
          <a:p>
            <a:r>
              <a:rPr lang="en-US" dirty="0" smtClean="0"/>
              <a:t>They’re talking</a:t>
            </a:r>
          </a:p>
          <a:p>
            <a:r>
              <a:rPr lang="en-US" dirty="0" smtClean="0"/>
              <a:t>Bright lights</a:t>
            </a:r>
          </a:p>
          <a:p>
            <a:r>
              <a:rPr lang="en-US" dirty="0" smtClean="0"/>
              <a:t>Siren outside</a:t>
            </a:r>
          </a:p>
          <a:p>
            <a:r>
              <a:rPr lang="en-US" dirty="0" smtClean="0"/>
              <a:t>So many needles</a:t>
            </a:r>
          </a:p>
        </p:txBody>
      </p:sp>
      <p:pic>
        <p:nvPicPr>
          <p:cNvPr id="2050" name="Picture 2" descr="C:\Users\kobbm\AppData\Local\Microsoft\Windows\Temporary Internet Files\Content.IE5\O1AQ7VW4\panic[1].gif"/>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800600" y="29718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180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Experiences</a:t>
            </a:r>
            <a:endParaRPr lang="en-US" dirty="0"/>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735815" y="2971800"/>
            <a:ext cx="3683785" cy="2630452"/>
          </a:xfrm>
        </p:spPr>
      </p:pic>
      <p:sp>
        <p:nvSpPr>
          <p:cNvPr id="4" name="Content Placeholder 3"/>
          <p:cNvSpPr>
            <a:spLocks noGrp="1"/>
          </p:cNvSpPr>
          <p:nvPr>
            <p:ph sz="quarter" idx="14"/>
          </p:nvPr>
        </p:nvSpPr>
        <p:spPr/>
        <p:txBody>
          <a:bodyPr/>
          <a:lstStyle/>
          <a:p>
            <a:r>
              <a:rPr lang="en-US" dirty="0" smtClean="0"/>
              <a:t>Change in routine</a:t>
            </a:r>
          </a:p>
          <a:p>
            <a:r>
              <a:rPr lang="en-US" dirty="0" smtClean="0"/>
              <a:t>Different bed</a:t>
            </a:r>
          </a:p>
          <a:p>
            <a:r>
              <a:rPr lang="en-US" dirty="0" smtClean="0"/>
              <a:t>Different food</a:t>
            </a:r>
          </a:p>
          <a:p>
            <a:r>
              <a:rPr lang="en-US" dirty="0" smtClean="0"/>
              <a:t>Unfamiliar noises</a:t>
            </a:r>
          </a:p>
          <a:p>
            <a:r>
              <a:rPr lang="en-US" dirty="0" smtClean="0"/>
              <a:t>And all of this while you’re not feeling well</a:t>
            </a:r>
          </a:p>
          <a:p>
            <a:r>
              <a:rPr lang="en-US" dirty="0" smtClean="0"/>
              <a:t>Unsettled &amp; anxious</a:t>
            </a:r>
            <a:endParaRPr lang="en-US" dirty="0"/>
          </a:p>
        </p:txBody>
      </p:sp>
    </p:spTree>
    <p:extLst>
      <p:ext uri="{BB962C8B-B14F-4D97-AF65-F5344CB8AC3E}">
        <p14:creationId xmlns:p14="http://schemas.microsoft.com/office/powerpoint/2010/main" val="944951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1/3 of children and adults with autism are non-verbal. </a:t>
            </a:r>
          </a:p>
          <a:p>
            <a:pPr marL="0" indent="0" algn="r">
              <a:buNone/>
            </a:pPr>
            <a:r>
              <a:rPr lang="en-US" sz="1800" dirty="0" smtClean="0"/>
              <a:t>(Autism Speaks)</a:t>
            </a:r>
          </a:p>
          <a:p>
            <a:pPr marL="0" indent="0" algn="r">
              <a:buNone/>
            </a:pPr>
            <a:endParaRPr lang="en-US" sz="1800" dirty="0" smtClean="0"/>
          </a:p>
          <a:p>
            <a:r>
              <a:rPr lang="en-US" i="1" dirty="0" smtClean="0"/>
              <a:t>How do you know if your patient is in pain?</a:t>
            </a:r>
          </a:p>
          <a:p>
            <a:r>
              <a:rPr lang="en-US" i="1" dirty="0" smtClean="0"/>
              <a:t>How do you know if your patient wants to visit?</a:t>
            </a:r>
          </a:p>
          <a:p>
            <a:r>
              <a:rPr lang="en-US" i="1" dirty="0" smtClean="0"/>
              <a:t>How do you engage in spiritual care with someone with social and language impairments?</a:t>
            </a:r>
            <a:endParaRPr lang="en-US" i="1" dirty="0"/>
          </a:p>
        </p:txBody>
      </p:sp>
      <p:sp>
        <p:nvSpPr>
          <p:cNvPr id="3" name="Title 2"/>
          <p:cNvSpPr>
            <a:spLocks noGrp="1"/>
          </p:cNvSpPr>
          <p:nvPr>
            <p:ph type="title"/>
          </p:nvPr>
        </p:nvSpPr>
        <p:spPr/>
        <p:txBody>
          <a:bodyPr>
            <a:normAutofit fontScale="90000"/>
          </a:bodyPr>
          <a:lstStyle/>
          <a:p>
            <a:r>
              <a:rPr lang="en-US" dirty="0" smtClean="0"/>
              <a:t>The challenge of non-verbal patients</a:t>
            </a:r>
            <a:endParaRPr lang="en-US" dirty="0"/>
          </a:p>
        </p:txBody>
      </p:sp>
    </p:spTree>
    <p:extLst>
      <p:ext uri="{BB962C8B-B14F-4D97-AF65-F5344CB8AC3E}">
        <p14:creationId xmlns:p14="http://schemas.microsoft.com/office/powerpoint/2010/main" val="1842594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86000"/>
            <a:ext cx="7408333" cy="3840163"/>
          </a:xfrm>
        </p:spPr>
        <p:txBody>
          <a:bodyPr>
            <a:normAutofit/>
          </a:bodyPr>
          <a:lstStyle/>
          <a:p>
            <a:pPr marL="0" indent="0">
              <a:buNone/>
            </a:pPr>
            <a:r>
              <a:rPr lang="en-US" dirty="0" smtClean="0"/>
              <a:t>“Without fail, parents believed at least one of three things about their children’s spiritual lives: that their children had a deep spiritual connection to God; that they had the capacity to develop such a relationship; or that through their active involvement and visible presence in the church community, they could enhance the spiritual lives of the members.”</a:t>
            </a:r>
          </a:p>
          <a:p>
            <a:pPr marL="0" indent="0" algn="r">
              <a:buNone/>
            </a:pPr>
            <a:endParaRPr lang="en-US" sz="1900" dirty="0" smtClean="0"/>
          </a:p>
          <a:p>
            <a:pPr marL="0" indent="0" algn="r">
              <a:buNone/>
            </a:pPr>
            <a:r>
              <a:rPr lang="en-US" sz="1900" dirty="0" smtClean="0"/>
              <a:t>(</a:t>
            </a:r>
            <a:r>
              <a:rPr lang="en-US" sz="1900" dirty="0" err="1" smtClean="0"/>
              <a:t>Speraw</a:t>
            </a:r>
            <a:r>
              <a:rPr lang="en-US" sz="1900" dirty="0" smtClean="0"/>
              <a:t>, 2006)</a:t>
            </a:r>
            <a:endParaRPr lang="en-US" sz="1900" dirty="0"/>
          </a:p>
        </p:txBody>
      </p:sp>
      <p:sp>
        <p:nvSpPr>
          <p:cNvPr id="3" name="Title 2"/>
          <p:cNvSpPr>
            <a:spLocks noGrp="1"/>
          </p:cNvSpPr>
          <p:nvPr>
            <p:ph type="title"/>
          </p:nvPr>
        </p:nvSpPr>
        <p:spPr/>
        <p:txBody>
          <a:bodyPr/>
          <a:lstStyle/>
          <a:p>
            <a:r>
              <a:rPr lang="en-US" dirty="0" smtClean="0"/>
              <a:t>Yearning to connect</a:t>
            </a:r>
            <a:endParaRPr lang="en-US" dirty="0"/>
          </a:p>
        </p:txBody>
      </p:sp>
    </p:spTree>
    <p:extLst>
      <p:ext uri="{BB962C8B-B14F-4D97-AF65-F5344CB8AC3E}">
        <p14:creationId xmlns:p14="http://schemas.microsoft.com/office/powerpoint/2010/main" val="1260969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“We often don’t give adolescents, especially those with special needs, enough credit when it comes to spirituality. Because an adolescent has a physical, neurological, or intellectual disability, and can’t communicate in our way, we assume a lack of depth or sophistication. A disability, however, does not mean there are limitations in the ability to have a spiritual life.”</a:t>
            </a:r>
          </a:p>
          <a:p>
            <a:pPr marL="0" indent="0" algn="r">
              <a:buNone/>
            </a:pPr>
            <a:r>
              <a:rPr lang="en-US" sz="1800" dirty="0" smtClean="0"/>
              <a:t>(Spitzer, 2008)</a:t>
            </a:r>
            <a:endParaRPr lang="en-US" sz="1800" dirty="0"/>
          </a:p>
        </p:txBody>
      </p:sp>
      <p:sp>
        <p:nvSpPr>
          <p:cNvPr id="3" name="Title 2"/>
          <p:cNvSpPr>
            <a:spLocks noGrp="1"/>
          </p:cNvSpPr>
          <p:nvPr>
            <p:ph type="title"/>
          </p:nvPr>
        </p:nvSpPr>
        <p:spPr/>
        <p:txBody>
          <a:bodyPr/>
          <a:lstStyle/>
          <a:p>
            <a:r>
              <a:rPr lang="en-US" dirty="0" smtClean="0"/>
              <a:t>A Vibrant Spiritual Life</a:t>
            </a:r>
            <a:endParaRPr lang="en-US" dirty="0"/>
          </a:p>
        </p:txBody>
      </p:sp>
    </p:spTree>
    <p:extLst>
      <p:ext uri="{BB962C8B-B14F-4D97-AF65-F5344CB8AC3E}">
        <p14:creationId xmlns:p14="http://schemas.microsoft.com/office/powerpoint/2010/main" val="3936858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7550" y="2674938"/>
            <a:ext cx="5176837" cy="3451225"/>
          </a:xfrm>
        </p:spPr>
      </p:pic>
      <p:sp>
        <p:nvSpPr>
          <p:cNvPr id="3" name="Title 2"/>
          <p:cNvSpPr>
            <a:spLocks noGrp="1"/>
          </p:cNvSpPr>
          <p:nvPr>
            <p:ph type="title"/>
          </p:nvPr>
        </p:nvSpPr>
        <p:spPr/>
        <p:txBody>
          <a:bodyPr/>
          <a:lstStyle/>
          <a:p>
            <a:r>
              <a:rPr lang="en-US" dirty="0" smtClean="0"/>
              <a:t>“A” and her prayer life</a:t>
            </a:r>
            <a:endParaRPr lang="en-US" dirty="0"/>
          </a:p>
        </p:txBody>
      </p:sp>
    </p:spTree>
    <p:extLst>
      <p:ext uri="{BB962C8B-B14F-4D97-AF65-F5344CB8AC3E}">
        <p14:creationId xmlns:p14="http://schemas.microsoft.com/office/powerpoint/2010/main" val="2965084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Experiences of family members</a:t>
            </a:r>
            <a:endParaRPr lang="en-US" dirty="0"/>
          </a:p>
        </p:txBody>
      </p:sp>
    </p:spTree>
    <p:extLst>
      <p:ext uri="{BB962C8B-B14F-4D97-AF65-F5344CB8AC3E}">
        <p14:creationId xmlns:p14="http://schemas.microsoft.com/office/powerpoint/2010/main" val="554874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0"/>
              </a:spcBef>
              <a:buNone/>
            </a:pPr>
            <a:r>
              <a:rPr lang="en-US" sz="3200" dirty="0" smtClean="0"/>
              <a:t>“Autism affects the entire family. </a:t>
            </a:r>
          </a:p>
          <a:p>
            <a:pPr marL="0" indent="0">
              <a:spcBef>
                <a:spcPts val="0"/>
              </a:spcBef>
              <a:buNone/>
            </a:pPr>
            <a:r>
              <a:rPr lang="en-US" sz="3200" dirty="0" smtClean="0"/>
              <a:t>A diagnosis of autism for one family member will affect the whole family system.”</a:t>
            </a:r>
          </a:p>
          <a:p>
            <a:pPr marL="0" indent="0" algn="r">
              <a:buNone/>
            </a:pPr>
            <a:r>
              <a:rPr lang="en-US" dirty="0" smtClean="0"/>
              <a:t>(Walsh, 2008)</a:t>
            </a:r>
            <a:endParaRPr lang="en-US" dirty="0"/>
          </a:p>
        </p:txBody>
      </p:sp>
      <p:sp>
        <p:nvSpPr>
          <p:cNvPr id="3" name="Title 2"/>
          <p:cNvSpPr>
            <a:spLocks noGrp="1"/>
          </p:cNvSpPr>
          <p:nvPr>
            <p:ph type="title"/>
          </p:nvPr>
        </p:nvSpPr>
        <p:spPr/>
        <p:txBody>
          <a:bodyPr/>
          <a:lstStyle/>
          <a:p>
            <a:r>
              <a:rPr lang="en-US" dirty="0" smtClean="0"/>
              <a:t>Experiences of family</a:t>
            </a:r>
            <a:endParaRPr lang="en-US" dirty="0"/>
          </a:p>
        </p:txBody>
      </p:sp>
    </p:spTree>
    <p:extLst>
      <p:ext uri="{BB962C8B-B14F-4D97-AF65-F5344CB8AC3E}">
        <p14:creationId xmlns:p14="http://schemas.microsoft.com/office/powerpoint/2010/main" val="1259048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 to me</a:t>
            </a:r>
            <a:endParaRPr lang="en-US" dirty="0"/>
          </a:p>
        </p:txBody>
      </p:sp>
      <p:sp>
        <p:nvSpPr>
          <p:cNvPr id="4" name="Content Placeholder 3"/>
          <p:cNvSpPr>
            <a:spLocks noGrp="1"/>
          </p:cNvSpPr>
          <p:nvPr>
            <p:ph sz="quarter" idx="14"/>
          </p:nvPr>
        </p:nvSpPr>
        <p:spPr/>
        <p:txBody>
          <a:bodyPr>
            <a:normAutofit fontScale="92500" lnSpcReduction="20000"/>
          </a:bodyPr>
          <a:lstStyle/>
          <a:p>
            <a:pPr>
              <a:lnSpc>
                <a:spcPct val="150000"/>
              </a:lnSpc>
            </a:pPr>
            <a:r>
              <a:rPr lang="en-US" dirty="0" smtClean="0"/>
              <a:t>Chaplain, advocate, MOM</a:t>
            </a:r>
          </a:p>
          <a:p>
            <a:pPr>
              <a:lnSpc>
                <a:spcPct val="150000"/>
              </a:lnSpc>
            </a:pPr>
            <a:r>
              <a:rPr lang="en-US" dirty="0" smtClean="0"/>
              <a:t>Being an Autism Mom makes me better at the other two</a:t>
            </a:r>
          </a:p>
          <a:p>
            <a:pPr>
              <a:lnSpc>
                <a:spcPct val="150000"/>
              </a:lnSpc>
            </a:pPr>
            <a:r>
              <a:rPr lang="en-US" dirty="0" smtClean="0"/>
              <a:t>Work locally &amp; nationally with Autism Speaks</a:t>
            </a:r>
          </a:p>
          <a:p>
            <a:pPr>
              <a:lnSpc>
                <a:spcPct val="150000"/>
              </a:lnSpc>
            </a:pPr>
            <a:r>
              <a:rPr lang="en-US" dirty="0" smtClean="0"/>
              <a:t>Blessed to be a blessing</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64393" y="2679700"/>
            <a:ext cx="3446463" cy="3446463"/>
          </a:xfrm>
        </p:spPr>
      </p:pic>
    </p:spTree>
    <p:extLst>
      <p:ext uri="{BB962C8B-B14F-4D97-AF65-F5344CB8AC3E}">
        <p14:creationId xmlns:p14="http://schemas.microsoft.com/office/powerpoint/2010/main" val="258239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Unrelenting stress</a:t>
            </a:r>
            <a:endParaRPr lang="en-US" dirty="0"/>
          </a:p>
        </p:txBody>
      </p:sp>
      <p:sp>
        <p:nvSpPr>
          <p:cNvPr id="4" name="Content Placeholder 3"/>
          <p:cNvSpPr>
            <a:spLocks noGrp="1"/>
          </p:cNvSpPr>
          <p:nvPr>
            <p:ph sz="quarter" idx="14"/>
          </p:nvPr>
        </p:nvSpPr>
        <p:spPr/>
        <p:txBody>
          <a:bodyPr>
            <a:normAutofit/>
          </a:bodyPr>
          <a:lstStyle/>
          <a:p>
            <a:r>
              <a:rPr lang="en-US" dirty="0" smtClean="0"/>
              <a:t>Caregiver stress that lasts a lifetime</a:t>
            </a:r>
          </a:p>
          <a:p>
            <a:r>
              <a:rPr lang="en-US" dirty="0" smtClean="0"/>
              <a:t>Nearly ½ of those diagnosed wander, leading to safety worries.</a:t>
            </a:r>
          </a:p>
          <a:p>
            <a:r>
              <a:rPr lang="en-US" dirty="0" smtClean="0"/>
              <a:t>84% of adults with autism live with their parents.</a:t>
            </a:r>
          </a:p>
          <a:p>
            <a:pPr marL="0" indent="0" algn="r">
              <a:buNone/>
            </a:pPr>
            <a:r>
              <a:rPr lang="en-US" sz="1800" dirty="0" smtClean="0"/>
              <a:t>(Autism Speaks)</a:t>
            </a:r>
            <a:endParaRPr lang="en-US" sz="1800" dirty="0"/>
          </a:p>
        </p:txBody>
      </p:sp>
      <p:pic>
        <p:nvPicPr>
          <p:cNvPr id="1026" name="Picture 2" descr="C:\Users\kobbm\AppData\Local\Microsoft\Windows\Temporary Internet Files\Content.IE5\YZM2ZN0V\Stress-ZebraStripes[1].gif"/>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239837" y="2721769"/>
            <a:ext cx="2695575"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334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Mothers of adolescents and adults with autism experience chronic stress </a:t>
            </a:r>
            <a:r>
              <a:rPr lang="en-US" sz="2600" u="sng" dirty="0"/>
              <a:t>comparable to combat soldiers</a:t>
            </a:r>
            <a:r>
              <a:rPr lang="en-US" sz="2600" dirty="0"/>
              <a:t> and struggle with frequent fatigue and work </a:t>
            </a:r>
            <a:r>
              <a:rPr lang="en-US" sz="2600" dirty="0" smtClean="0"/>
              <a:t>interruptions. </a:t>
            </a:r>
            <a:r>
              <a:rPr lang="en-US" sz="2600" dirty="0"/>
              <a:t>These moms also spend significantly more time caregiving than moms of those without disabilities</a:t>
            </a:r>
            <a:r>
              <a:rPr lang="en-US" sz="2600" dirty="0" smtClean="0"/>
              <a:t>.</a:t>
            </a:r>
          </a:p>
          <a:p>
            <a:pPr marL="0" indent="0" algn="r">
              <a:buNone/>
            </a:pPr>
            <a:r>
              <a:rPr lang="en-US" sz="1800" dirty="0" smtClean="0"/>
              <a:t>(Seltzer, 2009)</a:t>
            </a:r>
            <a:endParaRPr lang="en-US" sz="1800" dirty="0"/>
          </a:p>
        </p:txBody>
      </p:sp>
      <p:sp>
        <p:nvSpPr>
          <p:cNvPr id="3" name="Title 2"/>
          <p:cNvSpPr>
            <a:spLocks noGrp="1"/>
          </p:cNvSpPr>
          <p:nvPr>
            <p:ph type="title"/>
          </p:nvPr>
        </p:nvSpPr>
        <p:spPr/>
        <p:txBody>
          <a:bodyPr/>
          <a:lstStyle/>
          <a:p>
            <a:r>
              <a:rPr lang="en-US" dirty="0" smtClean="0"/>
              <a:t>Autism mom vs. soldier</a:t>
            </a:r>
            <a:endParaRPr lang="en-US" dirty="0"/>
          </a:p>
        </p:txBody>
      </p:sp>
    </p:spTree>
    <p:extLst>
      <p:ext uri="{BB962C8B-B14F-4D97-AF65-F5344CB8AC3E}">
        <p14:creationId xmlns:p14="http://schemas.microsoft.com/office/powerpoint/2010/main" val="221645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Fierce advocates</a:t>
            </a:r>
            <a:endParaRPr lang="en-US" dirty="0"/>
          </a:p>
        </p:txBody>
      </p:sp>
      <p:sp>
        <p:nvSpPr>
          <p:cNvPr id="3" name="Content Placeholder 2"/>
          <p:cNvSpPr>
            <a:spLocks noGrp="1"/>
          </p:cNvSpPr>
          <p:nvPr>
            <p:ph sz="quarter" idx="13"/>
          </p:nvPr>
        </p:nvSpPr>
        <p:spPr/>
        <p:txBody>
          <a:bodyPr/>
          <a:lstStyle/>
          <a:p>
            <a:r>
              <a:rPr lang="en-US" dirty="0" smtClean="0"/>
              <a:t>Adversity &amp; resilience</a:t>
            </a:r>
          </a:p>
          <a:p>
            <a:r>
              <a:rPr lang="en-US" dirty="0" smtClean="0"/>
              <a:t>Frequent exposure to medical professionals</a:t>
            </a:r>
          </a:p>
          <a:p>
            <a:r>
              <a:rPr lang="en-US" dirty="0" smtClean="0"/>
              <a:t>Years of experience advocating for their child</a:t>
            </a:r>
          </a:p>
          <a:p>
            <a:r>
              <a:rPr lang="en-US" dirty="0" smtClean="0"/>
              <a:t>Weary &amp; wary</a:t>
            </a:r>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058121" y="2679700"/>
            <a:ext cx="2996508" cy="3446463"/>
          </a:xfrm>
        </p:spPr>
      </p:pic>
    </p:spTree>
    <p:extLst>
      <p:ext uri="{BB962C8B-B14F-4D97-AF65-F5344CB8AC3E}">
        <p14:creationId xmlns:p14="http://schemas.microsoft.com/office/powerpoint/2010/main" val="37971453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smtClean="0"/>
              <a:t>“And I would call, and they’d say, ‘We don’t treat autism.’ And I’d say, ‘I don’t want you to treat </a:t>
            </a:r>
            <a:r>
              <a:rPr lang="en-US" sz="2800" i="1" dirty="0" smtClean="0"/>
              <a:t>autism</a:t>
            </a:r>
            <a:r>
              <a:rPr lang="en-US" sz="2800" dirty="0" smtClean="0"/>
              <a:t>. I want you to treat </a:t>
            </a:r>
            <a:r>
              <a:rPr lang="en-US" sz="2800" b="1" dirty="0" smtClean="0"/>
              <a:t>my son</a:t>
            </a:r>
            <a:r>
              <a:rPr lang="en-US" sz="2800" dirty="0" smtClean="0"/>
              <a:t>.’”</a:t>
            </a:r>
          </a:p>
          <a:p>
            <a:pPr marL="0" indent="0" algn="r">
              <a:buNone/>
            </a:pPr>
            <a:endParaRPr lang="en-US" sz="2000" dirty="0" smtClean="0"/>
          </a:p>
          <a:p>
            <a:pPr marL="0" indent="0" algn="r">
              <a:buNone/>
            </a:pPr>
            <a:r>
              <a:rPr lang="en-US" sz="2000" dirty="0" smtClean="0"/>
              <a:t>--Suzanne Joseph, about her adult son David</a:t>
            </a:r>
            <a:endParaRPr lang="en-US" sz="2000" dirty="0"/>
          </a:p>
        </p:txBody>
      </p:sp>
      <p:sp>
        <p:nvSpPr>
          <p:cNvPr id="3" name="Title 2"/>
          <p:cNvSpPr>
            <a:spLocks noGrp="1"/>
          </p:cNvSpPr>
          <p:nvPr>
            <p:ph type="title"/>
          </p:nvPr>
        </p:nvSpPr>
        <p:spPr/>
        <p:txBody>
          <a:bodyPr/>
          <a:lstStyle/>
          <a:p>
            <a:r>
              <a:rPr lang="en-US" dirty="0" smtClean="0"/>
              <a:t>Mom/Advocate</a:t>
            </a:r>
            <a:endParaRPr lang="en-US" dirty="0"/>
          </a:p>
        </p:txBody>
      </p:sp>
    </p:spTree>
    <p:extLst>
      <p:ext uri="{BB962C8B-B14F-4D97-AF65-F5344CB8AC3E}">
        <p14:creationId xmlns:p14="http://schemas.microsoft.com/office/powerpoint/2010/main" val="106100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“Nurses and clergy cannot assume that membership in a faith community automatically brings social support or spiritual well-being.” (</a:t>
            </a:r>
            <a:r>
              <a:rPr lang="en-US" dirty="0" err="1" smtClean="0"/>
              <a:t>Speraw</a:t>
            </a:r>
            <a:r>
              <a:rPr lang="en-US" dirty="0" smtClean="0"/>
              <a:t>, 2006)</a:t>
            </a:r>
          </a:p>
          <a:p>
            <a:r>
              <a:rPr lang="en-US" dirty="0" smtClean="0"/>
              <a:t>Experiences of isolation</a:t>
            </a:r>
          </a:p>
          <a:p>
            <a:r>
              <a:rPr lang="en-US" dirty="0" smtClean="0"/>
              <a:t>Social stigmas surrounding autism</a:t>
            </a:r>
          </a:p>
          <a:p>
            <a:pPr marL="0" indent="0">
              <a:buNone/>
            </a:pPr>
            <a:endParaRPr lang="en-US" dirty="0"/>
          </a:p>
        </p:txBody>
      </p:sp>
      <p:sp>
        <p:nvSpPr>
          <p:cNvPr id="3" name="Title 2"/>
          <p:cNvSpPr>
            <a:spLocks noGrp="1"/>
          </p:cNvSpPr>
          <p:nvPr>
            <p:ph type="title"/>
          </p:nvPr>
        </p:nvSpPr>
        <p:spPr/>
        <p:txBody>
          <a:bodyPr/>
          <a:lstStyle/>
          <a:p>
            <a:r>
              <a:rPr lang="en-US" dirty="0" smtClean="0"/>
              <a:t>Needs unmet</a:t>
            </a:r>
            <a:endParaRPr lang="en-US" dirty="0"/>
          </a:p>
        </p:txBody>
      </p:sp>
    </p:spTree>
    <p:extLst>
      <p:ext uri="{BB962C8B-B14F-4D97-AF65-F5344CB8AC3E}">
        <p14:creationId xmlns:p14="http://schemas.microsoft.com/office/powerpoint/2010/main" val="804285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Duality of experience</a:t>
            </a:r>
            <a:endParaRPr lang="en-US" dirty="0"/>
          </a:p>
        </p:txBody>
      </p:sp>
      <p:sp>
        <p:nvSpPr>
          <p:cNvPr id="3" name="Content Placeholder 2"/>
          <p:cNvSpPr>
            <a:spLocks noGrp="1"/>
          </p:cNvSpPr>
          <p:nvPr>
            <p:ph sz="quarter" idx="13"/>
          </p:nvPr>
        </p:nvSpPr>
        <p:spPr/>
        <p:txBody>
          <a:bodyPr/>
          <a:lstStyle/>
          <a:p>
            <a:r>
              <a:rPr lang="en-US" dirty="0" smtClean="0"/>
              <a:t>On the one hand, believing that their child is capable of relationship with a higher power.</a:t>
            </a:r>
            <a:endParaRPr lang="en-US" dirty="0"/>
          </a:p>
        </p:txBody>
      </p:sp>
      <p:sp>
        <p:nvSpPr>
          <p:cNvPr id="4" name="Content Placeholder 3"/>
          <p:cNvSpPr>
            <a:spLocks noGrp="1"/>
          </p:cNvSpPr>
          <p:nvPr>
            <p:ph sz="quarter" idx="14"/>
          </p:nvPr>
        </p:nvSpPr>
        <p:spPr/>
        <p:txBody>
          <a:bodyPr/>
          <a:lstStyle/>
          <a:p>
            <a:r>
              <a:rPr lang="en-US" dirty="0" smtClean="0"/>
              <a:t>And yet experiencing isolation &amp; social stigmatization that makes membership in a religious community fraught with difficulty.</a:t>
            </a:r>
            <a:endParaRPr lang="en-US" dirty="0"/>
          </a:p>
        </p:txBody>
      </p:sp>
    </p:spTree>
    <p:extLst>
      <p:ext uri="{BB962C8B-B14F-4D97-AF65-F5344CB8AC3E}">
        <p14:creationId xmlns:p14="http://schemas.microsoft.com/office/powerpoint/2010/main" val="13699562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Theology of Disability</a:t>
            </a:r>
            <a:endParaRPr lang="en-US" dirty="0"/>
          </a:p>
        </p:txBody>
      </p:sp>
    </p:spTree>
    <p:extLst>
      <p:ext uri="{BB962C8B-B14F-4D97-AF65-F5344CB8AC3E}">
        <p14:creationId xmlns:p14="http://schemas.microsoft.com/office/powerpoint/2010/main" val="376021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600" dirty="0" smtClean="0"/>
              <a:t>“For </a:t>
            </a:r>
            <a:r>
              <a:rPr lang="en-US" sz="2600" dirty="0"/>
              <a:t>you created my inmost being;</a:t>
            </a:r>
            <a:br>
              <a:rPr lang="en-US" sz="2600" dirty="0"/>
            </a:br>
            <a:r>
              <a:rPr lang="en-US" sz="2600" dirty="0"/>
              <a:t>    you knit me together in my mother’s womb.</a:t>
            </a:r>
            <a:br>
              <a:rPr lang="en-US" sz="2600" dirty="0"/>
            </a:br>
            <a:endParaRPr lang="en-US" sz="2600" dirty="0" smtClean="0"/>
          </a:p>
          <a:p>
            <a:pPr marL="0" indent="0">
              <a:buNone/>
            </a:pPr>
            <a:r>
              <a:rPr lang="en-US" sz="2600" dirty="0" smtClean="0"/>
              <a:t>I </a:t>
            </a:r>
            <a:r>
              <a:rPr lang="en-US" sz="2600" dirty="0"/>
              <a:t>praise you because I am fearfully and wonderfully made;</a:t>
            </a:r>
            <a:br>
              <a:rPr lang="en-US" sz="2600" dirty="0"/>
            </a:br>
            <a:r>
              <a:rPr lang="en-US" sz="2600" dirty="0"/>
              <a:t>    your works are wonderful,</a:t>
            </a:r>
            <a:br>
              <a:rPr lang="en-US" sz="2600" dirty="0"/>
            </a:br>
            <a:r>
              <a:rPr lang="en-US" sz="2600" dirty="0"/>
              <a:t>    I know that full well</a:t>
            </a:r>
            <a:r>
              <a:rPr lang="en-US" sz="2600" dirty="0" smtClean="0"/>
              <a:t>.”</a:t>
            </a:r>
            <a:endParaRPr lang="en-US" sz="2600" dirty="0"/>
          </a:p>
        </p:txBody>
      </p:sp>
      <p:sp>
        <p:nvSpPr>
          <p:cNvPr id="3" name="Title 2"/>
          <p:cNvSpPr>
            <a:spLocks noGrp="1"/>
          </p:cNvSpPr>
          <p:nvPr>
            <p:ph type="title"/>
          </p:nvPr>
        </p:nvSpPr>
        <p:spPr/>
        <p:txBody>
          <a:bodyPr/>
          <a:lstStyle/>
          <a:p>
            <a:r>
              <a:rPr lang="en-US" dirty="0" smtClean="0"/>
              <a:t>Psalm 139:13-14</a:t>
            </a:r>
            <a:endParaRPr lang="en-US" dirty="0"/>
          </a:p>
        </p:txBody>
      </p:sp>
    </p:spTree>
    <p:extLst>
      <p:ext uri="{BB962C8B-B14F-4D97-AF65-F5344CB8AC3E}">
        <p14:creationId xmlns:p14="http://schemas.microsoft.com/office/powerpoint/2010/main" val="338071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Can we still be “fearfully and wonderfully made” if we are disabled?</a:t>
            </a:r>
            <a:endParaRPr lang="en-US" sz="3200" dirty="0"/>
          </a:p>
        </p:txBody>
      </p:sp>
      <p:sp>
        <p:nvSpPr>
          <p:cNvPr id="3" name="Title 2"/>
          <p:cNvSpPr>
            <a:spLocks noGrp="1"/>
          </p:cNvSpPr>
          <p:nvPr>
            <p:ph type="title"/>
          </p:nvPr>
        </p:nvSpPr>
        <p:spPr/>
        <p:txBody>
          <a:bodyPr/>
          <a:lstStyle/>
          <a:p>
            <a:r>
              <a:rPr lang="en-US" dirty="0" smtClean="0"/>
              <a:t>Theology of disability</a:t>
            </a:r>
            <a:endParaRPr lang="en-US" dirty="0"/>
          </a:p>
        </p:txBody>
      </p:sp>
    </p:spTree>
    <p:extLst>
      <p:ext uri="{BB962C8B-B14F-4D97-AF65-F5344CB8AC3E}">
        <p14:creationId xmlns:p14="http://schemas.microsoft.com/office/powerpoint/2010/main" val="3614417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Broken people</a:t>
            </a:r>
            <a:endParaRPr lang="en-US" dirty="0"/>
          </a:p>
        </p:txBody>
      </p:sp>
      <p:sp>
        <p:nvSpPr>
          <p:cNvPr id="3" name="Content Placeholder 2"/>
          <p:cNvSpPr>
            <a:spLocks noGrp="1"/>
          </p:cNvSpPr>
          <p:nvPr>
            <p:ph sz="quarter" idx="13"/>
          </p:nvPr>
        </p:nvSpPr>
        <p:spPr/>
        <p:txBody>
          <a:bodyPr/>
          <a:lstStyle/>
          <a:p>
            <a:r>
              <a:rPr lang="en-US" dirty="0" smtClean="0"/>
              <a:t>Old way of thinking: those with disabilities were somehow broken</a:t>
            </a:r>
          </a:p>
          <a:p>
            <a:r>
              <a:rPr lang="en-US" dirty="0" smtClean="0"/>
              <a:t>Frequently placed blame on the parents</a:t>
            </a:r>
          </a:p>
          <a:p>
            <a:r>
              <a:rPr lang="en-US" dirty="0" smtClean="0"/>
              <a:t>Viewed the disabled as “less-than”</a:t>
            </a:r>
            <a:endParaRPr lang="en-US" dirty="0"/>
          </a:p>
        </p:txBody>
      </p:sp>
      <p:pic>
        <p:nvPicPr>
          <p:cNvPr id="2050" name="Picture 2" descr="C:\Users\kobbm\AppData\Local\Microsoft\Windows\Temporary Internet Files\Content.IE5\YZM2ZN0V\Broken-Heart[1].pn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492291" y="2679700"/>
            <a:ext cx="2128168" cy="344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675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autism?</a:t>
            </a:r>
            <a:endParaRPr lang="en-US" dirty="0"/>
          </a:p>
        </p:txBody>
      </p:sp>
    </p:spTree>
    <p:extLst>
      <p:ext uri="{BB962C8B-B14F-4D97-AF65-F5344CB8AC3E}">
        <p14:creationId xmlns:p14="http://schemas.microsoft.com/office/powerpoint/2010/main" val="2310615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“My call for defining faith as a gift from God rather than a set of beliefs or a well-developed cognitive understanding of all things spiritual is, then, an attempt to encourage us to take seriously this tension from the ‘grace’ side of the equation so that children are recognized as fully [spiritual] beings from birth. If we hold this definition of faith as an act of grace, then we make room for children to be actual people of faith rather than just potential people of faith in need of further development before they can truly engage in a spiritual life…</a:t>
            </a:r>
            <a:endParaRPr lang="en-US" dirty="0"/>
          </a:p>
        </p:txBody>
      </p:sp>
      <p:sp>
        <p:nvSpPr>
          <p:cNvPr id="3" name="Title 2"/>
          <p:cNvSpPr>
            <a:spLocks noGrp="1"/>
          </p:cNvSpPr>
          <p:nvPr>
            <p:ph type="title"/>
          </p:nvPr>
        </p:nvSpPr>
        <p:spPr/>
        <p:txBody>
          <a:bodyPr/>
          <a:lstStyle/>
          <a:p>
            <a:r>
              <a:rPr lang="en-US" dirty="0" smtClean="0"/>
              <a:t>An important shift</a:t>
            </a:r>
            <a:endParaRPr lang="en-US" dirty="0"/>
          </a:p>
        </p:txBody>
      </p:sp>
    </p:spTree>
    <p:extLst>
      <p:ext uri="{BB962C8B-B14F-4D97-AF65-F5344CB8AC3E}">
        <p14:creationId xmlns:p14="http://schemas.microsoft.com/office/powerpoint/2010/main" val="1813991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600" dirty="0" smtClean="0"/>
              <a:t>“…If faith is not something we do but something we are given by God, then anyone can be a recipient of faith and respond with faithfulness, even if that person is incapable of rational reasoning.”</a:t>
            </a:r>
          </a:p>
          <a:p>
            <a:pPr marL="0" indent="0" algn="r">
              <a:buNone/>
            </a:pPr>
            <a:r>
              <a:rPr lang="en-US" sz="1800" dirty="0" smtClean="0"/>
              <a:t>(</a:t>
            </a:r>
            <a:r>
              <a:rPr lang="en-US" sz="1800" dirty="0" err="1" smtClean="0"/>
              <a:t>Yust</a:t>
            </a:r>
            <a:r>
              <a:rPr lang="en-US" sz="1800" dirty="0" smtClean="0"/>
              <a:t>, </a:t>
            </a:r>
            <a:r>
              <a:rPr lang="en-US" sz="1800" dirty="0" err="1" smtClean="0"/>
              <a:t>qtd</a:t>
            </a:r>
            <a:r>
              <a:rPr lang="en-US" sz="1800" dirty="0" smtClean="0"/>
              <a:t>. in Conner 2010)</a:t>
            </a:r>
            <a:endParaRPr lang="en-US" sz="1800" dirty="0"/>
          </a:p>
        </p:txBody>
      </p:sp>
      <p:sp>
        <p:nvSpPr>
          <p:cNvPr id="3" name="Title 2"/>
          <p:cNvSpPr>
            <a:spLocks noGrp="1"/>
          </p:cNvSpPr>
          <p:nvPr>
            <p:ph type="title"/>
          </p:nvPr>
        </p:nvSpPr>
        <p:spPr/>
        <p:txBody>
          <a:bodyPr/>
          <a:lstStyle/>
          <a:p>
            <a:r>
              <a:rPr lang="en-US" dirty="0" smtClean="0"/>
              <a:t>An important shift</a:t>
            </a:r>
            <a:endParaRPr lang="en-US" dirty="0"/>
          </a:p>
        </p:txBody>
      </p:sp>
    </p:spTree>
    <p:extLst>
      <p:ext uri="{BB962C8B-B14F-4D97-AF65-F5344CB8AC3E}">
        <p14:creationId xmlns:p14="http://schemas.microsoft.com/office/powerpoint/2010/main" val="2816588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across denominations</a:t>
            </a:r>
            <a:endParaRPr lang="en-US" dirty="0"/>
          </a:p>
        </p:txBody>
      </p:sp>
      <p:sp>
        <p:nvSpPr>
          <p:cNvPr id="4" name="Content Placeholder 3"/>
          <p:cNvSpPr>
            <a:spLocks noGrp="1"/>
          </p:cNvSpPr>
          <p:nvPr>
            <p:ph sz="quarter" idx="14"/>
          </p:nvPr>
        </p:nvSpPr>
        <p:spPr/>
        <p:txBody>
          <a:bodyPr/>
          <a:lstStyle/>
          <a:p>
            <a:r>
              <a:rPr lang="en-US" dirty="0" smtClean="0"/>
              <a:t>Mormon perspective: Individuals with disabilities “are entitled to all the blessings that God has in store for His faithful and obedient children.” (Nelson, 1998)</a:t>
            </a:r>
            <a:endParaRPr lang="en-US" dirty="0"/>
          </a:p>
        </p:txBody>
      </p:sp>
      <p:pic>
        <p:nvPicPr>
          <p:cNvPr id="3074" name="Picture 2" descr="C:\Users\kobbm\AppData\Local\Microsoft\Windows\Temporary Internet Files\Content.IE5\6HZVXS19\Symboles_religieux-Religions[1].pn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864393" y="2679700"/>
            <a:ext cx="3446463" cy="344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505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across denominations</a:t>
            </a:r>
            <a:endParaRPr lang="en-US" dirty="0"/>
          </a:p>
        </p:txBody>
      </p:sp>
      <p:sp>
        <p:nvSpPr>
          <p:cNvPr id="3" name="Content Placeholder 2"/>
          <p:cNvSpPr>
            <a:spLocks noGrp="1"/>
          </p:cNvSpPr>
          <p:nvPr>
            <p:ph sz="quarter" idx="13"/>
          </p:nvPr>
        </p:nvSpPr>
        <p:spPr/>
        <p:txBody>
          <a:bodyPr/>
          <a:lstStyle/>
          <a:p>
            <a:r>
              <a:rPr lang="en-US" dirty="0" smtClean="0"/>
              <a:t>Pope Francis has spoken out several times in recent years about the need for inclusion</a:t>
            </a:r>
          </a:p>
          <a:p>
            <a:r>
              <a:rPr lang="en-US" dirty="0" smtClean="0"/>
              <a:t>Met with children on the autism spectrum in 2014 to promote acceptance</a:t>
            </a:r>
            <a:endParaRPr lang="en-US" dirty="0"/>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3120833"/>
            <a:ext cx="3822700" cy="2564197"/>
          </a:xfrm>
        </p:spPr>
      </p:pic>
    </p:spTree>
    <p:extLst>
      <p:ext uri="{BB962C8B-B14F-4D97-AF65-F5344CB8AC3E}">
        <p14:creationId xmlns:p14="http://schemas.microsoft.com/office/powerpoint/2010/main" val="30474600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shift</a:t>
            </a:r>
            <a:endParaRPr lang="en-US" dirty="0"/>
          </a:p>
        </p:txBody>
      </p:sp>
      <p:sp>
        <p:nvSpPr>
          <p:cNvPr id="3" name="Content Placeholder 2"/>
          <p:cNvSpPr>
            <a:spLocks noGrp="1"/>
          </p:cNvSpPr>
          <p:nvPr>
            <p:ph sz="quarter" idx="13"/>
          </p:nvPr>
        </p:nvSpPr>
        <p:spPr/>
        <p:txBody>
          <a:bodyPr/>
          <a:lstStyle/>
          <a:p>
            <a:r>
              <a:rPr lang="en-US" dirty="0" smtClean="0"/>
              <a:t>Rep. Pete Sessions, congressman from TX</a:t>
            </a:r>
          </a:p>
          <a:p>
            <a:r>
              <a:rPr lang="en-US" dirty="0" smtClean="0"/>
              <a:t>“I believe Alex was created in God’s image. It just took my wife and I a few years to figure that out.”</a:t>
            </a:r>
            <a:endParaRPr lang="en-US" dirty="0"/>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26087" y="2944446"/>
            <a:ext cx="3732113" cy="2296685"/>
          </a:xfrm>
        </p:spPr>
      </p:pic>
    </p:spTree>
    <p:extLst>
      <p:ext uri="{BB962C8B-B14F-4D97-AF65-F5344CB8AC3E}">
        <p14:creationId xmlns:p14="http://schemas.microsoft.com/office/powerpoint/2010/main" val="2006097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as chaplains have the opportunity to model that radical acceptance and inclusivity.</a:t>
            </a:r>
          </a:p>
          <a:p>
            <a:r>
              <a:rPr lang="en-US" dirty="0" smtClean="0"/>
              <a:t>Each patient, each family member, each experience carries inherent worth and dignity.</a:t>
            </a:r>
            <a:endParaRPr lang="en-US" dirty="0"/>
          </a:p>
        </p:txBody>
      </p:sp>
      <p:sp>
        <p:nvSpPr>
          <p:cNvPr id="3" name="Title 2"/>
          <p:cNvSpPr>
            <a:spLocks noGrp="1"/>
          </p:cNvSpPr>
          <p:nvPr>
            <p:ph type="title"/>
          </p:nvPr>
        </p:nvSpPr>
        <p:spPr/>
        <p:txBody>
          <a:bodyPr/>
          <a:lstStyle/>
          <a:p>
            <a:r>
              <a:rPr lang="en-US" dirty="0" smtClean="0"/>
              <a:t>Acceptance &amp; Inclusivity</a:t>
            </a:r>
            <a:endParaRPr lang="en-US" dirty="0"/>
          </a:p>
        </p:txBody>
      </p:sp>
    </p:spTree>
    <p:extLst>
      <p:ext uri="{BB962C8B-B14F-4D97-AF65-F5344CB8AC3E}">
        <p14:creationId xmlns:p14="http://schemas.microsoft.com/office/powerpoint/2010/main" val="182426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Interventions</a:t>
            </a:r>
            <a:endParaRPr lang="en-US" dirty="0"/>
          </a:p>
        </p:txBody>
      </p:sp>
    </p:spTree>
    <p:extLst>
      <p:ext uri="{BB962C8B-B14F-4D97-AF65-F5344CB8AC3E}">
        <p14:creationId xmlns:p14="http://schemas.microsoft.com/office/powerpoint/2010/main" val="559688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t>Concrete language</a:t>
            </a:r>
          </a:p>
          <a:p>
            <a:pPr marL="746125" lvl="1" indent="-273050"/>
            <a:r>
              <a:rPr lang="en-US" dirty="0" smtClean="0"/>
              <a:t>Don’t use 10 words when 4 will do.</a:t>
            </a:r>
            <a:endParaRPr lang="en-US" dirty="0"/>
          </a:p>
          <a:p>
            <a:pPr marL="684213" indent="-222250"/>
            <a:endParaRPr lang="en-US" dirty="0" smtClean="0"/>
          </a:p>
          <a:p>
            <a:pPr marL="684213" indent="-222250"/>
            <a:r>
              <a:rPr lang="en-US" dirty="0" smtClean="0"/>
              <a:t>“I’m feeling curious about what’s going on inside you right now.”</a:t>
            </a:r>
          </a:p>
          <a:p>
            <a:pPr marL="684213" indent="-222250"/>
            <a:endParaRPr lang="en-US" dirty="0"/>
          </a:p>
          <a:p>
            <a:pPr marL="684213" indent="-222250"/>
            <a:r>
              <a:rPr lang="en-US" dirty="0" smtClean="0"/>
              <a:t>Better choice: </a:t>
            </a:r>
            <a:r>
              <a:rPr lang="en-US" b="1" dirty="0" smtClean="0"/>
              <a:t>“How do you feel?”</a:t>
            </a:r>
            <a:endParaRPr lang="en-US" dirty="0"/>
          </a:p>
        </p:txBody>
      </p:sp>
      <p:sp>
        <p:nvSpPr>
          <p:cNvPr id="3" name="Title 2"/>
          <p:cNvSpPr>
            <a:spLocks noGrp="1"/>
          </p:cNvSpPr>
          <p:nvPr>
            <p:ph type="title"/>
          </p:nvPr>
        </p:nvSpPr>
        <p:spPr/>
        <p:txBody>
          <a:bodyPr/>
          <a:lstStyle/>
          <a:p>
            <a:r>
              <a:rPr lang="en-US" dirty="0" smtClean="0"/>
              <a:t>Tools we can use</a:t>
            </a:r>
            <a:endParaRPr lang="en-US" dirty="0"/>
          </a:p>
        </p:txBody>
      </p:sp>
    </p:spTree>
    <p:extLst>
      <p:ext uri="{BB962C8B-B14F-4D97-AF65-F5344CB8AC3E}">
        <p14:creationId xmlns:p14="http://schemas.microsoft.com/office/powerpoint/2010/main" val="1213957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t>Prompting</a:t>
            </a:r>
          </a:p>
          <a:p>
            <a:pPr lvl="1"/>
            <a:r>
              <a:rPr lang="en-US" dirty="0" smtClean="0"/>
              <a:t>It’s hard to draw words out of thin air.</a:t>
            </a:r>
          </a:p>
          <a:p>
            <a:pPr lvl="1"/>
            <a:endParaRPr lang="en-US" dirty="0"/>
          </a:p>
          <a:p>
            <a:pPr lvl="1"/>
            <a:r>
              <a:rPr lang="en-US" b="1" dirty="0" smtClean="0"/>
              <a:t>“I feel ______.”</a:t>
            </a:r>
          </a:p>
          <a:p>
            <a:pPr lvl="1"/>
            <a:endParaRPr lang="en-US" b="1" dirty="0"/>
          </a:p>
          <a:p>
            <a:pPr lvl="1"/>
            <a:r>
              <a:rPr lang="en-US" dirty="0" smtClean="0"/>
              <a:t>Identifies &amp; validates</a:t>
            </a:r>
            <a:endParaRPr lang="en-US" dirty="0"/>
          </a:p>
        </p:txBody>
      </p:sp>
      <p:sp>
        <p:nvSpPr>
          <p:cNvPr id="3" name="Title 2"/>
          <p:cNvSpPr>
            <a:spLocks noGrp="1"/>
          </p:cNvSpPr>
          <p:nvPr>
            <p:ph type="title"/>
          </p:nvPr>
        </p:nvSpPr>
        <p:spPr/>
        <p:txBody>
          <a:bodyPr/>
          <a:lstStyle/>
          <a:p>
            <a:r>
              <a:rPr lang="en-US" dirty="0" smtClean="0"/>
              <a:t>Tools we can use</a:t>
            </a:r>
            <a:endParaRPr lang="en-US" dirty="0"/>
          </a:p>
        </p:txBody>
      </p:sp>
    </p:spTree>
    <p:extLst>
      <p:ext uri="{BB962C8B-B14F-4D97-AF65-F5344CB8AC3E}">
        <p14:creationId xmlns:p14="http://schemas.microsoft.com/office/powerpoint/2010/main" val="4101960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t>Visual Aids</a:t>
            </a:r>
            <a:endParaRPr lang="en-US" dirty="0" smtClean="0"/>
          </a:p>
          <a:p>
            <a:endParaRPr lang="en-US" u="sng" dirty="0"/>
          </a:p>
          <a:p>
            <a:pPr lvl="1"/>
            <a:r>
              <a:rPr lang="en-US" b="1" dirty="0" smtClean="0"/>
              <a:t>Prayers in written form</a:t>
            </a:r>
          </a:p>
          <a:p>
            <a:pPr lvl="1"/>
            <a:endParaRPr lang="en-US" b="1" dirty="0"/>
          </a:p>
          <a:p>
            <a:pPr lvl="1"/>
            <a:r>
              <a:rPr lang="en-US" b="1" dirty="0" smtClean="0"/>
              <a:t>“Point to” charts</a:t>
            </a:r>
            <a:r>
              <a:rPr lang="en-US" dirty="0" smtClean="0"/>
              <a:t> (especially handy for non-verbal patients)</a:t>
            </a:r>
            <a:endParaRPr lang="en-US" b="1" dirty="0"/>
          </a:p>
        </p:txBody>
      </p:sp>
      <p:sp>
        <p:nvSpPr>
          <p:cNvPr id="3" name="Title 2"/>
          <p:cNvSpPr>
            <a:spLocks noGrp="1"/>
          </p:cNvSpPr>
          <p:nvPr>
            <p:ph type="title"/>
          </p:nvPr>
        </p:nvSpPr>
        <p:spPr/>
        <p:txBody>
          <a:bodyPr/>
          <a:lstStyle/>
          <a:p>
            <a:r>
              <a:rPr lang="en-US" dirty="0" smtClean="0"/>
              <a:t>Tools we can use</a:t>
            </a:r>
            <a:endParaRPr lang="en-US" dirty="0"/>
          </a:p>
        </p:txBody>
      </p:sp>
    </p:spTree>
    <p:extLst>
      <p:ext uri="{BB962C8B-B14F-4D97-AF65-F5344CB8AC3E}">
        <p14:creationId xmlns:p14="http://schemas.microsoft.com/office/powerpoint/2010/main" val="6951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Autism in the world</a:t>
            </a:r>
            <a:endParaRPr lang="en-US" dirty="0"/>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762000" y="1905000"/>
            <a:ext cx="2416874" cy="3446463"/>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805" y="1524000"/>
            <a:ext cx="3125195" cy="157509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3366" y="4648200"/>
            <a:ext cx="3429000" cy="1928813"/>
          </a:xfrm>
          <a:prstGeom prst="rect">
            <a:avLst/>
          </a:prstGeom>
        </p:spPr>
      </p:pic>
      <p:pic>
        <p:nvPicPr>
          <p:cNvPr id="6" name="Content Placeholder 5"/>
          <p:cNvPicPr>
            <a:picLocks noGrp="1" noChangeAspect="1"/>
          </p:cNvPicPr>
          <p:nvPr>
            <p:ph sz="quarter" idx="14"/>
          </p:nvPr>
        </p:nvPicPr>
        <p:blipFill>
          <a:blip r:embed="rId6">
            <a:extLst>
              <a:ext uri="{28A0092B-C50C-407E-A947-70E740481C1C}">
                <a14:useLocalDpi xmlns:a14="http://schemas.microsoft.com/office/drawing/2010/main" val="0"/>
              </a:ext>
            </a:extLst>
          </a:blip>
          <a:stretch>
            <a:fillRect/>
          </a:stretch>
        </p:blipFill>
        <p:spPr>
          <a:xfrm>
            <a:off x="3474970" y="2819400"/>
            <a:ext cx="2952750" cy="1943100"/>
          </a:xfr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600" y="4343400"/>
            <a:ext cx="2514600" cy="1676400"/>
          </a:xfrm>
          <a:prstGeom prst="rect">
            <a:avLst/>
          </a:prstGeom>
        </p:spPr>
      </p:pic>
    </p:spTree>
    <p:extLst>
      <p:ext uri="{BB962C8B-B14F-4D97-AF65-F5344CB8AC3E}">
        <p14:creationId xmlns:p14="http://schemas.microsoft.com/office/powerpoint/2010/main" val="62877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5727" y="3124200"/>
            <a:ext cx="3892546" cy="2818203"/>
          </a:xfrm>
        </p:spPr>
      </p:pic>
      <p:sp>
        <p:nvSpPr>
          <p:cNvPr id="3" name="Title 2"/>
          <p:cNvSpPr>
            <a:spLocks noGrp="1"/>
          </p:cNvSpPr>
          <p:nvPr>
            <p:ph type="title"/>
          </p:nvPr>
        </p:nvSpPr>
        <p:spPr/>
        <p:txBody>
          <a:bodyPr/>
          <a:lstStyle/>
          <a:p>
            <a:r>
              <a:rPr lang="en-US" dirty="0" smtClean="0"/>
              <a:t>Tools we can use</a:t>
            </a:r>
            <a:endParaRPr lang="en-US" dirty="0"/>
          </a:p>
        </p:txBody>
      </p:sp>
    </p:spTree>
    <p:extLst>
      <p:ext uri="{BB962C8B-B14F-4D97-AF65-F5344CB8AC3E}">
        <p14:creationId xmlns:p14="http://schemas.microsoft.com/office/powerpoint/2010/main" val="3408080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t>PECS: picture exchange communication system</a:t>
            </a:r>
          </a:p>
          <a:p>
            <a:endParaRPr lang="en-US" dirty="0" smtClean="0"/>
          </a:p>
          <a:p>
            <a:pPr lvl="1"/>
            <a:r>
              <a:rPr lang="en-US" dirty="0" smtClean="0"/>
              <a:t>Non-verbal patients can request things and communicate emotions</a:t>
            </a:r>
          </a:p>
          <a:p>
            <a:pPr lvl="1"/>
            <a:endParaRPr lang="en-US" dirty="0"/>
          </a:p>
          <a:p>
            <a:pPr lvl="1"/>
            <a:r>
              <a:rPr lang="en-US" dirty="0" smtClean="0"/>
              <a:t>Laminated pictures with </a:t>
            </a:r>
            <a:r>
              <a:rPr lang="en-US" dirty="0" err="1" smtClean="0"/>
              <a:t>velcro</a:t>
            </a:r>
            <a:r>
              <a:rPr lang="en-US" dirty="0" smtClean="0"/>
              <a:t> backing</a:t>
            </a:r>
          </a:p>
          <a:p>
            <a:pPr lvl="1"/>
            <a:endParaRPr lang="en-US" dirty="0"/>
          </a:p>
          <a:p>
            <a:pPr lvl="1"/>
            <a:r>
              <a:rPr lang="en-US" dirty="0" smtClean="0"/>
              <a:t>Likely that patient will have a binder</a:t>
            </a:r>
            <a:endParaRPr lang="en-US" dirty="0"/>
          </a:p>
        </p:txBody>
      </p:sp>
      <p:sp>
        <p:nvSpPr>
          <p:cNvPr id="3" name="Title 2"/>
          <p:cNvSpPr>
            <a:spLocks noGrp="1"/>
          </p:cNvSpPr>
          <p:nvPr>
            <p:ph type="title"/>
          </p:nvPr>
        </p:nvSpPr>
        <p:spPr/>
        <p:txBody>
          <a:bodyPr/>
          <a:lstStyle/>
          <a:p>
            <a:r>
              <a:rPr lang="en-US" dirty="0" smtClean="0"/>
              <a:t>Tools we can use</a:t>
            </a:r>
            <a:endParaRPr lang="en-US" dirty="0"/>
          </a:p>
        </p:txBody>
      </p:sp>
    </p:spTree>
    <p:extLst>
      <p:ext uri="{BB962C8B-B14F-4D97-AF65-F5344CB8AC3E}">
        <p14:creationId xmlns:p14="http://schemas.microsoft.com/office/powerpoint/2010/main" val="2272205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2447" y="2674938"/>
            <a:ext cx="3747044" cy="3451225"/>
          </a:xfrm>
        </p:spPr>
      </p:pic>
      <p:sp>
        <p:nvSpPr>
          <p:cNvPr id="3" name="Title 2"/>
          <p:cNvSpPr>
            <a:spLocks noGrp="1"/>
          </p:cNvSpPr>
          <p:nvPr>
            <p:ph type="title"/>
          </p:nvPr>
        </p:nvSpPr>
        <p:spPr/>
        <p:txBody>
          <a:bodyPr/>
          <a:lstStyle/>
          <a:p>
            <a:r>
              <a:rPr lang="en-US" dirty="0" smtClean="0"/>
              <a:t>PECS</a:t>
            </a:r>
            <a:endParaRPr lang="en-US" dirty="0"/>
          </a:p>
        </p:txBody>
      </p:sp>
    </p:spTree>
    <p:extLst>
      <p:ext uri="{BB962C8B-B14F-4D97-AF65-F5344CB8AC3E}">
        <p14:creationId xmlns:p14="http://schemas.microsoft.com/office/powerpoint/2010/main" val="63292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t>Ask!</a:t>
            </a:r>
          </a:p>
          <a:p>
            <a:pPr lvl="1"/>
            <a:r>
              <a:rPr lang="en-US" dirty="0" smtClean="0"/>
              <a:t>Autonomy &amp; choice</a:t>
            </a:r>
          </a:p>
          <a:p>
            <a:endParaRPr lang="en-US" u="sng" dirty="0"/>
          </a:p>
          <a:p>
            <a:pPr lvl="1"/>
            <a:r>
              <a:rPr lang="en-US" b="1" dirty="0" smtClean="0"/>
              <a:t>“Can I hold your hand?”</a:t>
            </a:r>
          </a:p>
          <a:p>
            <a:pPr lvl="1"/>
            <a:r>
              <a:rPr lang="en-US" b="1" dirty="0" smtClean="0"/>
              <a:t>“Do you want to pray?”</a:t>
            </a:r>
          </a:p>
          <a:p>
            <a:pPr lvl="1"/>
            <a:r>
              <a:rPr lang="en-US" b="1" dirty="0" smtClean="0"/>
              <a:t>“Can I sit with you?”</a:t>
            </a:r>
            <a:endParaRPr lang="en-US" b="1" dirty="0"/>
          </a:p>
        </p:txBody>
      </p:sp>
      <p:sp>
        <p:nvSpPr>
          <p:cNvPr id="3" name="Title 2"/>
          <p:cNvSpPr>
            <a:spLocks noGrp="1"/>
          </p:cNvSpPr>
          <p:nvPr>
            <p:ph type="title"/>
          </p:nvPr>
        </p:nvSpPr>
        <p:spPr/>
        <p:txBody>
          <a:bodyPr/>
          <a:lstStyle/>
          <a:p>
            <a:r>
              <a:rPr lang="en-US" dirty="0" smtClean="0"/>
              <a:t>Tools we can use</a:t>
            </a:r>
            <a:endParaRPr lang="en-US" dirty="0"/>
          </a:p>
        </p:txBody>
      </p:sp>
    </p:spTree>
    <p:extLst>
      <p:ext uri="{BB962C8B-B14F-4D97-AF65-F5344CB8AC3E}">
        <p14:creationId xmlns:p14="http://schemas.microsoft.com/office/powerpoint/2010/main" val="319991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t>Assume ability and competence.</a:t>
            </a:r>
            <a:r>
              <a:rPr lang="en-US" dirty="0" smtClean="0"/>
              <a:t> </a:t>
            </a:r>
          </a:p>
          <a:p>
            <a:pPr marL="0" indent="0">
              <a:buNone/>
            </a:pPr>
            <a:endParaRPr lang="en-US" u="sng" dirty="0"/>
          </a:p>
          <a:p>
            <a:pPr marL="301943" lvl="1" indent="0">
              <a:buNone/>
            </a:pPr>
            <a:r>
              <a:rPr lang="en-US" dirty="0" smtClean="0"/>
              <a:t>“People may communicate very differently, as well as be at very different places on the spectrum of autism, but do not assume that a person is not understanding, intellectually and emotionally, what he or she experiences.”</a:t>
            </a:r>
          </a:p>
          <a:p>
            <a:pPr marL="301943" lvl="1" indent="0" algn="r">
              <a:buNone/>
            </a:pPr>
            <a:r>
              <a:rPr lang="en-US" dirty="0"/>
              <a:t>(Gaventa, 2008)</a:t>
            </a:r>
          </a:p>
          <a:p>
            <a:pPr marL="301943" lvl="1" indent="0" algn="r">
              <a:buNone/>
            </a:pPr>
            <a:endParaRPr lang="en-US" dirty="0"/>
          </a:p>
        </p:txBody>
      </p:sp>
      <p:sp>
        <p:nvSpPr>
          <p:cNvPr id="3" name="Title 2"/>
          <p:cNvSpPr>
            <a:spLocks noGrp="1"/>
          </p:cNvSpPr>
          <p:nvPr>
            <p:ph type="title"/>
          </p:nvPr>
        </p:nvSpPr>
        <p:spPr/>
        <p:txBody>
          <a:bodyPr/>
          <a:lstStyle/>
          <a:p>
            <a:r>
              <a:rPr lang="en-US" dirty="0" smtClean="0"/>
              <a:t>Tools we can use</a:t>
            </a:r>
            <a:endParaRPr lang="en-US" dirty="0"/>
          </a:p>
        </p:txBody>
      </p:sp>
    </p:spTree>
    <p:extLst>
      <p:ext uri="{BB962C8B-B14F-4D97-AF65-F5344CB8AC3E}">
        <p14:creationId xmlns:p14="http://schemas.microsoft.com/office/powerpoint/2010/main" val="2855178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Tree>
    <p:extLst>
      <p:ext uri="{BB962C8B-B14F-4D97-AF65-F5344CB8AC3E}">
        <p14:creationId xmlns:p14="http://schemas.microsoft.com/office/powerpoint/2010/main" val="1866810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 33-year-old woman has been admitted to your unit following a series of seizures at her group home. From outside her room, she can be heard calling for her mother. When you enter the patient’s room, you discover her rocking in her bed, repeating, “Mom…mom…mom…” You recall reading in her chart that the patient is Catholic. What happens next?</a:t>
            </a:r>
            <a:endParaRPr lang="en-US" dirty="0"/>
          </a:p>
        </p:txBody>
      </p:sp>
      <p:sp>
        <p:nvSpPr>
          <p:cNvPr id="3" name="Title 2"/>
          <p:cNvSpPr>
            <a:spLocks noGrp="1"/>
          </p:cNvSpPr>
          <p:nvPr>
            <p:ph type="title"/>
          </p:nvPr>
        </p:nvSpPr>
        <p:spPr/>
        <p:txBody>
          <a:bodyPr/>
          <a:lstStyle/>
          <a:p>
            <a:r>
              <a:rPr lang="en-US" dirty="0" smtClean="0"/>
              <a:t>Case Study #1</a:t>
            </a:r>
            <a:endParaRPr lang="en-US" dirty="0"/>
          </a:p>
        </p:txBody>
      </p:sp>
    </p:spTree>
    <p:extLst>
      <p:ext uri="{BB962C8B-B14F-4D97-AF65-F5344CB8AC3E}">
        <p14:creationId xmlns:p14="http://schemas.microsoft.com/office/powerpoint/2010/main" val="3287949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And 18-year old woman is your patient in the ICU. Her chart says that she has Autism Spectrum Disorder, but offers few other details. When you arrive at the room, the patient is sleeping, but her mother is sitting by the bedside. She looks exhausted. How do you proceed?</a:t>
            </a:r>
            <a:endParaRPr lang="en-US" dirty="0"/>
          </a:p>
        </p:txBody>
      </p:sp>
      <p:sp>
        <p:nvSpPr>
          <p:cNvPr id="3" name="Title 2"/>
          <p:cNvSpPr>
            <a:spLocks noGrp="1"/>
          </p:cNvSpPr>
          <p:nvPr>
            <p:ph type="title"/>
          </p:nvPr>
        </p:nvSpPr>
        <p:spPr/>
        <p:txBody>
          <a:bodyPr/>
          <a:lstStyle/>
          <a:p>
            <a:r>
              <a:rPr lang="en-US" dirty="0" smtClean="0"/>
              <a:t>Case Study #2</a:t>
            </a:r>
            <a:endParaRPr lang="en-US" dirty="0"/>
          </a:p>
        </p:txBody>
      </p:sp>
    </p:spTree>
    <p:extLst>
      <p:ext uri="{BB962C8B-B14F-4D97-AF65-F5344CB8AC3E}">
        <p14:creationId xmlns:p14="http://schemas.microsoft.com/office/powerpoint/2010/main" val="1954068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 54-year-old man is brought into the trauma bay by paramedics following an assault. The patient has some moderately serious wounds on his head, but is awake. He follows the commands of the medical staff, but does not talk. He watches intently what is going on around him, but never even moves his mouth to try and communicate. He does not seem to be bothered by pain. How do you engage with him?</a:t>
            </a:r>
            <a:endParaRPr lang="en-US" dirty="0"/>
          </a:p>
        </p:txBody>
      </p:sp>
      <p:sp>
        <p:nvSpPr>
          <p:cNvPr id="3" name="Title 2"/>
          <p:cNvSpPr>
            <a:spLocks noGrp="1"/>
          </p:cNvSpPr>
          <p:nvPr>
            <p:ph type="title"/>
          </p:nvPr>
        </p:nvSpPr>
        <p:spPr/>
        <p:txBody>
          <a:bodyPr/>
          <a:lstStyle/>
          <a:p>
            <a:r>
              <a:rPr lang="en-US" dirty="0" smtClean="0"/>
              <a:t>Case Study #3</a:t>
            </a:r>
            <a:endParaRPr lang="en-US" dirty="0"/>
          </a:p>
        </p:txBody>
      </p:sp>
    </p:spTree>
    <p:extLst>
      <p:ext uri="{BB962C8B-B14F-4D97-AF65-F5344CB8AC3E}">
        <p14:creationId xmlns:p14="http://schemas.microsoft.com/office/powerpoint/2010/main" val="3370790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While doing rounds on your unit, you stop in to see your patient—a 42-year-old man whose family is visiting him. A young boy, presumably his son, is bouncing up and down on his toes in front of the window making chirping noises and flapping his hands. How do you approach this visit?</a:t>
            </a:r>
            <a:endParaRPr lang="en-US" dirty="0"/>
          </a:p>
        </p:txBody>
      </p:sp>
      <p:sp>
        <p:nvSpPr>
          <p:cNvPr id="3" name="Title 2"/>
          <p:cNvSpPr>
            <a:spLocks noGrp="1"/>
          </p:cNvSpPr>
          <p:nvPr>
            <p:ph type="title"/>
          </p:nvPr>
        </p:nvSpPr>
        <p:spPr/>
        <p:txBody>
          <a:bodyPr/>
          <a:lstStyle/>
          <a:p>
            <a:r>
              <a:rPr lang="en-US" dirty="0" smtClean="0"/>
              <a:t>Case Study #4</a:t>
            </a:r>
            <a:endParaRPr lang="en-US" dirty="0"/>
          </a:p>
        </p:txBody>
      </p:sp>
    </p:spTree>
    <p:extLst>
      <p:ext uri="{BB962C8B-B14F-4D97-AF65-F5344CB8AC3E}">
        <p14:creationId xmlns:p14="http://schemas.microsoft.com/office/powerpoint/2010/main" val="80225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600" dirty="0" smtClean="0"/>
              <a:t>Autism is a neurological disorder characterized by deficits in both language and communication.</a:t>
            </a:r>
            <a:endParaRPr lang="en-US" sz="3600" dirty="0"/>
          </a:p>
        </p:txBody>
      </p:sp>
      <p:sp>
        <p:nvSpPr>
          <p:cNvPr id="3" name="Title 2"/>
          <p:cNvSpPr>
            <a:spLocks noGrp="1"/>
          </p:cNvSpPr>
          <p:nvPr>
            <p:ph type="title"/>
          </p:nvPr>
        </p:nvSpPr>
        <p:spPr/>
        <p:txBody>
          <a:bodyPr/>
          <a:lstStyle/>
          <a:p>
            <a:r>
              <a:rPr lang="en-US" dirty="0" smtClean="0"/>
              <a:t>What is autism?</a:t>
            </a:r>
            <a:endParaRPr lang="en-US" dirty="0"/>
          </a:p>
        </p:txBody>
      </p:sp>
    </p:spTree>
    <p:extLst>
      <p:ext uri="{BB962C8B-B14F-4D97-AF65-F5344CB8AC3E}">
        <p14:creationId xmlns:p14="http://schemas.microsoft.com/office/powerpoint/2010/main" val="8489834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so much!</a:t>
            </a:r>
            <a:endParaRPr lang="en-US" dirty="0"/>
          </a:p>
        </p:txBody>
      </p:sp>
    </p:spTree>
    <p:extLst>
      <p:ext uri="{BB962C8B-B14F-4D97-AF65-F5344CB8AC3E}">
        <p14:creationId xmlns:p14="http://schemas.microsoft.com/office/powerpoint/2010/main" val="1457299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Associated Press. (2014, November 18). Pope to meet with autistic kids in bid to help end stigma. </a:t>
            </a:r>
            <a:r>
              <a:rPr lang="en-US" i="1" dirty="0" smtClean="0"/>
              <a:t>NY Daily News</a:t>
            </a:r>
            <a:r>
              <a:rPr lang="en-US" dirty="0" smtClean="0"/>
              <a:t>. Retrieved from </a:t>
            </a:r>
            <a:r>
              <a:rPr lang="en-US" dirty="0" smtClean="0">
                <a:hlinkClick r:id="rId3"/>
              </a:rPr>
              <a:t>http://www.nydailynews.com</a:t>
            </a:r>
            <a:endParaRPr lang="en-US" dirty="0" smtClean="0"/>
          </a:p>
          <a:p>
            <a:r>
              <a:rPr lang="en-US" dirty="0" smtClean="0"/>
              <a:t>Autism Speaks. What is autism? Retrieved from </a:t>
            </a:r>
            <a:r>
              <a:rPr lang="en-US" dirty="0" smtClean="0">
                <a:hlinkClick r:id="rId4"/>
              </a:rPr>
              <a:t>https://www.autismspeaks.org</a:t>
            </a:r>
            <a:r>
              <a:rPr lang="en-US" dirty="0" smtClean="0"/>
              <a:t> </a:t>
            </a:r>
          </a:p>
          <a:p>
            <a:r>
              <a:rPr lang="en-US" dirty="0" smtClean="0"/>
              <a:t>Bernard, Alexander and </a:t>
            </a:r>
            <a:r>
              <a:rPr lang="en-US" dirty="0" err="1" smtClean="0"/>
              <a:t>Marisabel</a:t>
            </a:r>
            <a:r>
              <a:rPr lang="en-US" dirty="0" smtClean="0"/>
              <a:t> Fernandez. (2014). Listen. Retrieved from </a:t>
            </a:r>
            <a:r>
              <a:rPr lang="en-US" dirty="0" smtClean="0">
                <a:hlinkClick r:id="rId5"/>
              </a:rPr>
              <a:t>https://vimeo.com/103896616</a:t>
            </a:r>
            <a:r>
              <a:rPr lang="en-US" dirty="0" smtClean="0"/>
              <a:t> </a:t>
            </a:r>
          </a:p>
          <a:p>
            <a:r>
              <a:rPr lang="en-US" dirty="0" err="1" smtClean="0"/>
              <a:t>Challman</a:t>
            </a:r>
            <a:r>
              <a:rPr lang="en-US" dirty="0" smtClean="0"/>
              <a:t>, Thomas. (2015). Medical Aspects of Autism Spectrum disorders [</a:t>
            </a:r>
            <a:r>
              <a:rPr lang="en-US" dirty="0" err="1" smtClean="0"/>
              <a:t>powerpoint</a:t>
            </a:r>
            <a:r>
              <a:rPr lang="en-US" dirty="0" smtClean="0"/>
              <a:t> slides].</a:t>
            </a:r>
          </a:p>
        </p:txBody>
      </p:sp>
      <p:sp>
        <p:nvSpPr>
          <p:cNvPr id="3" name="Title 2"/>
          <p:cNvSpPr>
            <a:spLocks noGrp="1"/>
          </p:cNvSpPr>
          <p:nvPr>
            <p:ph type="title"/>
          </p:nvPr>
        </p:nvSpPr>
        <p:spPr/>
        <p:txBody>
          <a:bodyPr/>
          <a:lstStyle/>
          <a:p>
            <a:r>
              <a:rPr lang="en-US" dirty="0" smtClean="0"/>
              <a:t>Bibliography</a:t>
            </a:r>
            <a:endParaRPr lang="en-US" dirty="0"/>
          </a:p>
        </p:txBody>
      </p:sp>
    </p:spTree>
    <p:extLst>
      <p:ext uri="{BB962C8B-B14F-4D97-AF65-F5344CB8AC3E}">
        <p14:creationId xmlns:p14="http://schemas.microsoft.com/office/powerpoint/2010/main" val="42897423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Conner, Benjamin T. (2010). Affirming presence: spiritual life and friendship with adolescents with developmental disabilities. </a:t>
            </a:r>
            <a:r>
              <a:rPr lang="en-US" i="1" dirty="0"/>
              <a:t>International Journal of Children’s Spirituality, Vol. 15</a:t>
            </a:r>
            <a:r>
              <a:rPr lang="en-US" dirty="0"/>
              <a:t> (Issue 4), pp. 331-339.</a:t>
            </a:r>
          </a:p>
          <a:p>
            <a:r>
              <a:rPr lang="en-US" dirty="0" smtClean="0"/>
              <a:t>Gaventa, Bill. </a:t>
            </a:r>
            <a:r>
              <a:rPr lang="en-US" dirty="0"/>
              <a:t>(2008). Autism and the family. </a:t>
            </a:r>
            <a:r>
              <a:rPr lang="en-US" i="1" dirty="0"/>
              <a:t>Autism and Faith: a journey into community</a:t>
            </a:r>
            <a:r>
              <a:rPr lang="en-US" dirty="0"/>
              <a:t>. Retrieved from </a:t>
            </a:r>
            <a:r>
              <a:rPr lang="en-US" dirty="0">
                <a:hlinkClick r:id="rId3"/>
              </a:rPr>
              <a:t>http://rwjms.umdnj.edu/boggscenter</a:t>
            </a:r>
            <a:r>
              <a:rPr lang="en-US" dirty="0"/>
              <a:t> </a:t>
            </a:r>
            <a:endParaRPr lang="en-US" dirty="0" smtClean="0"/>
          </a:p>
          <a:p>
            <a:r>
              <a:rPr lang="en-US" dirty="0" smtClean="0"/>
              <a:t>Nelson</a:t>
            </a:r>
            <a:r>
              <a:rPr lang="en-US" dirty="0"/>
              <a:t>, Russell M. (1998, October). We are children of God. </a:t>
            </a:r>
            <a:r>
              <a:rPr lang="en-US" i="1" dirty="0"/>
              <a:t>Ensign</a:t>
            </a:r>
            <a:r>
              <a:rPr lang="en-US" dirty="0"/>
              <a:t>. Retrieved from </a:t>
            </a:r>
            <a:r>
              <a:rPr lang="en-US" dirty="0">
                <a:hlinkClick r:id="rId4"/>
              </a:rPr>
              <a:t>https://lds.org</a:t>
            </a:r>
            <a:endParaRPr lang="en-US" dirty="0"/>
          </a:p>
          <a:p>
            <a:r>
              <a:rPr lang="en-US" dirty="0"/>
              <a:t>Seltzer, Marsha </a:t>
            </a:r>
            <a:r>
              <a:rPr lang="en-US" dirty="0" err="1"/>
              <a:t>Mailick</a:t>
            </a:r>
            <a:r>
              <a:rPr lang="en-US" dirty="0"/>
              <a:t> et al. (2009). Maternal cortisol levels and behavior problems in adolescents and adults with ASD. </a:t>
            </a:r>
            <a:r>
              <a:rPr lang="en-US" i="1" dirty="0"/>
              <a:t>Journal of Autism and Developmental Disorders, Vol. 40</a:t>
            </a:r>
            <a:r>
              <a:rPr lang="en-US" dirty="0"/>
              <a:t>, pp. 457-469</a:t>
            </a:r>
            <a:r>
              <a:rPr lang="en-US" dirty="0" smtClean="0"/>
              <a:t>.</a:t>
            </a:r>
            <a:endParaRPr lang="en-US" dirty="0"/>
          </a:p>
        </p:txBody>
      </p:sp>
      <p:sp>
        <p:nvSpPr>
          <p:cNvPr id="3" name="Title 2"/>
          <p:cNvSpPr>
            <a:spLocks noGrp="1"/>
          </p:cNvSpPr>
          <p:nvPr>
            <p:ph type="title"/>
          </p:nvPr>
        </p:nvSpPr>
        <p:spPr/>
        <p:txBody>
          <a:bodyPr/>
          <a:lstStyle/>
          <a:p>
            <a:r>
              <a:rPr lang="en-US" dirty="0" smtClean="0"/>
              <a:t>Bibliography</a:t>
            </a:r>
            <a:endParaRPr lang="en-US" dirty="0"/>
          </a:p>
        </p:txBody>
      </p:sp>
    </p:spTree>
    <p:extLst>
      <p:ext uri="{BB962C8B-B14F-4D97-AF65-F5344CB8AC3E}">
        <p14:creationId xmlns:p14="http://schemas.microsoft.com/office/powerpoint/2010/main" val="1226325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err="1"/>
              <a:t>Speraw</a:t>
            </a:r>
            <a:r>
              <a:rPr lang="en-US" dirty="0"/>
              <a:t>, Susan. (2006). Spiritual experiences of parents and caregivers who have children with disabilities or special needs. </a:t>
            </a:r>
            <a:r>
              <a:rPr lang="en-US" i="1" dirty="0"/>
              <a:t>Issues in Mental Health Nursing, Vol. 27 </a:t>
            </a:r>
            <a:r>
              <a:rPr lang="en-US" dirty="0"/>
              <a:t>(Issue 2), pp. 213-230</a:t>
            </a:r>
            <a:r>
              <a:rPr lang="en-US" dirty="0" smtClean="0"/>
              <a:t>.</a:t>
            </a:r>
          </a:p>
          <a:p>
            <a:r>
              <a:rPr lang="en-US" dirty="0" smtClean="0"/>
              <a:t>Spitzer</a:t>
            </a:r>
            <a:r>
              <a:rPr lang="en-US" dirty="0"/>
              <a:t>, Lois. (2008). Autism and the family. </a:t>
            </a:r>
            <a:r>
              <a:rPr lang="en-US" i="1" dirty="0"/>
              <a:t>Autism and Faith: a journey into community</a:t>
            </a:r>
            <a:r>
              <a:rPr lang="en-US" dirty="0"/>
              <a:t>. Retrieved from </a:t>
            </a:r>
            <a:r>
              <a:rPr lang="en-US" dirty="0">
                <a:hlinkClick r:id="rId3"/>
              </a:rPr>
              <a:t>http://rwjms.umdnj.edu/boggscenter</a:t>
            </a:r>
            <a:r>
              <a:rPr lang="en-US" dirty="0"/>
              <a:t> </a:t>
            </a:r>
          </a:p>
          <a:p>
            <a:r>
              <a:rPr lang="en-US" dirty="0"/>
              <a:t>Tierney, Cheryl D. (2015). Behavioral Aspects of autism spectrum disorders: the “silent” disability [</a:t>
            </a:r>
            <a:r>
              <a:rPr lang="en-US" dirty="0" err="1"/>
              <a:t>powerpoint</a:t>
            </a:r>
            <a:r>
              <a:rPr lang="en-US" dirty="0"/>
              <a:t> slides]. </a:t>
            </a:r>
          </a:p>
          <a:p>
            <a:r>
              <a:rPr lang="en-US" dirty="0"/>
              <a:t>Walsh, Alice F. (2008). Autism and the family. </a:t>
            </a:r>
            <a:r>
              <a:rPr lang="en-US" i="1" dirty="0"/>
              <a:t>Autism and Faith: a journey into community</a:t>
            </a:r>
            <a:r>
              <a:rPr lang="en-US" dirty="0"/>
              <a:t>. Retrieved from </a:t>
            </a:r>
            <a:r>
              <a:rPr lang="en-US" dirty="0">
                <a:hlinkClick r:id="rId3"/>
              </a:rPr>
              <a:t>http://rwjms.umdnj.edu/boggscenter</a:t>
            </a:r>
            <a:r>
              <a:rPr lang="en-US" dirty="0"/>
              <a:t> </a:t>
            </a:r>
          </a:p>
          <a:p>
            <a:endParaRPr lang="en-US" dirty="0"/>
          </a:p>
          <a:p>
            <a:endParaRPr lang="en-US" dirty="0"/>
          </a:p>
        </p:txBody>
      </p:sp>
      <p:sp>
        <p:nvSpPr>
          <p:cNvPr id="3" name="Title 2"/>
          <p:cNvSpPr>
            <a:spLocks noGrp="1"/>
          </p:cNvSpPr>
          <p:nvPr>
            <p:ph type="title"/>
          </p:nvPr>
        </p:nvSpPr>
        <p:spPr/>
        <p:txBody>
          <a:bodyPr/>
          <a:lstStyle/>
          <a:p>
            <a:r>
              <a:rPr lang="en-US" dirty="0" smtClean="0"/>
              <a:t>Bibliography</a:t>
            </a:r>
            <a:endParaRPr lang="en-US" dirty="0"/>
          </a:p>
        </p:txBody>
      </p:sp>
    </p:spTree>
    <p:extLst>
      <p:ext uri="{BB962C8B-B14F-4D97-AF65-F5344CB8AC3E}">
        <p14:creationId xmlns:p14="http://schemas.microsoft.com/office/powerpoint/2010/main" val="2479178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obbm\AppData\Local\Microsoft\Windows\Temporary Internet Files\Content.IE5\YZM2ZN0V\jgm104-Green-Umbrell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467600" cy="502850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Autism Spectrum Disorder</a:t>
            </a:r>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            Classic Autism		       Asperger’s Disorder</a:t>
            </a:r>
          </a:p>
          <a:p>
            <a:pPr marL="0" indent="0">
              <a:buNone/>
            </a:pPr>
            <a:r>
              <a:rPr lang="en-US" dirty="0" smtClean="0"/>
              <a:t>High-Functioning Autism	Atypical Asperger’s</a:t>
            </a:r>
          </a:p>
          <a:p>
            <a:pPr marL="0" indent="0">
              <a:buNone/>
            </a:pPr>
            <a:r>
              <a:rPr lang="en-US" dirty="0" smtClean="0"/>
              <a:t>PDD-NOS </a:t>
            </a:r>
            <a:r>
              <a:rPr lang="en-US" sz="1800" dirty="0" smtClean="0"/>
              <a:t>(Pervasive Developmental Disorder-Not Otherwise Specified)</a:t>
            </a:r>
          </a:p>
          <a:p>
            <a:pPr marL="0" indent="0" algn="ctr">
              <a:buNone/>
            </a:pPr>
            <a:r>
              <a:rPr lang="en-US" dirty="0" smtClean="0"/>
              <a:t>Childhood Disintegrative Disorder</a:t>
            </a:r>
          </a:p>
          <a:p>
            <a:pPr marL="0" indent="0">
              <a:buNone/>
            </a:pPr>
            <a:r>
              <a:rPr lang="en-US" dirty="0" smtClean="0"/>
              <a:t>Sensory Processing Disorder		</a:t>
            </a:r>
            <a:r>
              <a:rPr lang="en-US" dirty="0" err="1" smtClean="0"/>
              <a:t>Rett’s</a:t>
            </a:r>
            <a:r>
              <a:rPr lang="en-US" dirty="0" smtClean="0"/>
              <a:t> Disorder</a:t>
            </a:r>
            <a:endParaRPr lang="en-US" dirty="0"/>
          </a:p>
        </p:txBody>
      </p:sp>
      <p:sp>
        <p:nvSpPr>
          <p:cNvPr id="2" name="Rectangle 1"/>
          <p:cNvSpPr/>
          <p:nvPr/>
        </p:nvSpPr>
        <p:spPr>
          <a:xfrm>
            <a:off x="3507987" y="2044005"/>
            <a:ext cx="209384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DSM-5</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47289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Persistent deficits in social communication and social interaction</a:t>
            </a:r>
          </a:p>
          <a:p>
            <a:r>
              <a:rPr lang="en-US" dirty="0" smtClean="0"/>
              <a:t>Restricted, repetitive patters of behavior, interests, or activities</a:t>
            </a:r>
          </a:p>
          <a:p>
            <a:r>
              <a:rPr lang="en-US" dirty="0" smtClean="0"/>
              <a:t>Symptoms are present in early childhood</a:t>
            </a:r>
          </a:p>
          <a:p>
            <a:r>
              <a:rPr lang="en-US" dirty="0" smtClean="0"/>
              <a:t>Symptoms limit or impair everyday functioning or relationships</a:t>
            </a:r>
          </a:p>
          <a:p>
            <a:pPr marL="0" indent="0" algn="r">
              <a:buNone/>
            </a:pPr>
            <a:endParaRPr lang="en-US" sz="1200" dirty="0" smtClean="0"/>
          </a:p>
          <a:p>
            <a:pPr marL="0" indent="0" algn="r">
              <a:buNone/>
            </a:pPr>
            <a:r>
              <a:rPr lang="en-US" dirty="0" smtClean="0"/>
              <a:t>(Tierney, 2015)</a:t>
            </a:r>
            <a:endParaRPr lang="en-US" dirty="0"/>
          </a:p>
        </p:txBody>
      </p:sp>
      <p:sp>
        <p:nvSpPr>
          <p:cNvPr id="3" name="Title 2"/>
          <p:cNvSpPr>
            <a:spLocks noGrp="1"/>
          </p:cNvSpPr>
          <p:nvPr>
            <p:ph type="title"/>
          </p:nvPr>
        </p:nvSpPr>
        <p:spPr/>
        <p:txBody>
          <a:bodyPr/>
          <a:lstStyle/>
          <a:p>
            <a:r>
              <a:rPr lang="en-US" dirty="0" smtClean="0"/>
              <a:t>DSM-5: Autism Spectrum Disorder</a:t>
            </a:r>
            <a:endParaRPr lang="en-US" dirty="0"/>
          </a:p>
        </p:txBody>
      </p:sp>
    </p:spTree>
    <p:extLst>
      <p:ext uri="{BB962C8B-B14F-4D97-AF65-F5344CB8AC3E}">
        <p14:creationId xmlns:p14="http://schemas.microsoft.com/office/powerpoint/2010/main" val="280325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Decreased eye contact</a:t>
            </a:r>
          </a:p>
          <a:p>
            <a:r>
              <a:rPr lang="en-US" dirty="0" smtClean="0"/>
              <a:t>Uneven development of skills</a:t>
            </a:r>
          </a:p>
          <a:p>
            <a:r>
              <a:rPr lang="en-US" dirty="0" smtClean="0"/>
              <a:t>Resistance to changes in routine</a:t>
            </a:r>
          </a:p>
          <a:p>
            <a:r>
              <a:rPr lang="en-US" dirty="0" smtClean="0"/>
              <a:t>Marked hyperactivity and/or extreme passivity, which may alternate</a:t>
            </a:r>
          </a:p>
          <a:p>
            <a:r>
              <a:rPr lang="en-US" dirty="0" smtClean="0"/>
              <a:t>Less demonstration of typical signs of affection</a:t>
            </a:r>
          </a:p>
          <a:p>
            <a:r>
              <a:rPr lang="en-US" dirty="0" smtClean="0"/>
              <a:t>Odd body movements or postures (flapping, spinning, etc.)</a:t>
            </a:r>
          </a:p>
          <a:p>
            <a:pPr marL="0" indent="0" algn="r">
              <a:buNone/>
            </a:pPr>
            <a:r>
              <a:rPr lang="en-US" dirty="0" smtClean="0"/>
              <a:t>(</a:t>
            </a:r>
            <a:r>
              <a:rPr lang="en-US" dirty="0" err="1" smtClean="0"/>
              <a:t>Challman</a:t>
            </a:r>
            <a:r>
              <a:rPr lang="en-US" dirty="0" smtClean="0"/>
              <a:t>, 2015)</a:t>
            </a:r>
            <a:endParaRPr lang="en-US" dirty="0"/>
          </a:p>
        </p:txBody>
      </p:sp>
      <p:sp>
        <p:nvSpPr>
          <p:cNvPr id="3" name="Title 2"/>
          <p:cNvSpPr>
            <a:spLocks noGrp="1"/>
          </p:cNvSpPr>
          <p:nvPr>
            <p:ph type="title"/>
          </p:nvPr>
        </p:nvSpPr>
        <p:spPr/>
        <p:txBody>
          <a:bodyPr/>
          <a:lstStyle/>
          <a:p>
            <a:r>
              <a:rPr lang="en-US" dirty="0" smtClean="0"/>
              <a:t>Common Behaviors in ASD</a:t>
            </a:r>
            <a:endParaRPr lang="en-US" dirty="0"/>
          </a:p>
        </p:txBody>
      </p:sp>
    </p:spTree>
    <p:extLst>
      <p:ext uri="{BB962C8B-B14F-4D97-AF65-F5344CB8AC3E}">
        <p14:creationId xmlns:p14="http://schemas.microsoft.com/office/powerpoint/2010/main" val="2895409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393</TotalTime>
  <Words>2252</Words>
  <Application>Microsoft Office PowerPoint</Application>
  <PresentationFormat>On-screen Show (4:3)</PresentationFormat>
  <Paragraphs>319</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Waveform</vt:lpstr>
      <vt:lpstr>Spectrum of Care: Engaging in chaplaincy with  individuals who have autism</vt:lpstr>
      <vt:lpstr>Objectives</vt:lpstr>
      <vt:lpstr>Why it matters to me</vt:lpstr>
      <vt:lpstr>What is autism?</vt:lpstr>
      <vt:lpstr>Autism in the world</vt:lpstr>
      <vt:lpstr>What is autism?</vt:lpstr>
      <vt:lpstr>Autism Spectrum Disorder</vt:lpstr>
      <vt:lpstr>DSM-5: Autism Spectrum Disorder</vt:lpstr>
      <vt:lpstr>Common Behaviors in ASD</vt:lpstr>
      <vt:lpstr>So what does that look like?</vt:lpstr>
      <vt:lpstr>Sensory Sensitive</vt:lpstr>
      <vt:lpstr>Sensory Overload</vt:lpstr>
      <vt:lpstr>Causes of Autism</vt:lpstr>
      <vt:lpstr>The persistent vaccine myth</vt:lpstr>
      <vt:lpstr>So then what does?</vt:lpstr>
      <vt:lpstr>A growing population</vt:lpstr>
      <vt:lpstr>Vocabulary for the spectrum</vt:lpstr>
      <vt:lpstr>Our words matter!</vt:lpstr>
      <vt:lpstr>“Normal”</vt:lpstr>
      <vt:lpstr>Experiences of patients on the autism spectrum</vt:lpstr>
      <vt:lpstr>Patient Experiences</vt:lpstr>
      <vt:lpstr>Patient Experiences</vt:lpstr>
      <vt:lpstr>Patient Experiences</vt:lpstr>
      <vt:lpstr>The challenge of non-verbal patients</vt:lpstr>
      <vt:lpstr>Yearning to connect</vt:lpstr>
      <vt:lpstr>A Vibrant Spiritual Life</vt:lpstr>
      <vt:lpstr>“A” and her prayer life</vt:lpstr>
      <vt:lpstr>Experiences of family members</vt:lpstr>
      <vt:lpstr>Experiences of family</vt:lpstr>
      <vt:lpstr>Unrelenting stress</vt:lpstr>
      <vt:lpstr>Autism mom vs. soldier</vt:lpstr>
      <vt:lpstr>Fierce advocates</vt:lpstr>
      <vt:lpstr>Mom/Advocate</vt:lpstr>
      <vt:lpstr>Needs unmet</vt:lpstr>
      <vt:lpstr>Duality of experience</vt:lpstr>
      <vt:lpstr>Theology of Disability</vt:lpstr>
      <vt:lpstr>Psalm 139:13-14</vt:lpstr>
      <vt:lpstr>Theology of disability</vt:lpstr>
      <vt:lpstr>Broken people</vt:lpstr>
      <vt:lpstr>An important shift</vt:lpstr>
      <vt:lpstr>An important shift</vt:lpstr>
      <vt:lpstr>Changes across denominations</vt:lpstr>
      <vt:lpstr>Changes across denominations</vt:lpstr>
      <vt:lpstr>Cultural shift</vt:lpstr>
      <vt:lpstr>Acceptance &amp; Inclusivity</vt:lpstr>
      <vt:lpstr>Practical Interventions</vt:lpstr>
      <vt:lpstr>Tools we can use</vt:lpstr>
      <vt:lpstr>Tools we can use</vt:lpstr>
      <vt:lpstr>Tools we can use</vt:lpstr>
      <vt:lpstr>Tools we can use</vt:lpstr>
      <vt:lpstr>Tools we can use</vt:lpstr>
      <vt:lpstr>PECS</vt:lpstr>
      <vt:lpstr>Tools we can use</vt:lpstr>
      <vt:lpstr>Tools we can use</vt:lpstr>
      <vt:lpstr>Case Studies</vt:lpstr>
      <vt:lpstr>Case Study #1</vt:lpstr>
      <vt:lpstr>Case Study #2</vt:lpstr>
      <vt:lpstr>Case Study #3</vt:lpstr>
      <vt:lpstr>Case Study #4</vt:lpstr>
      <vt:lpstr>Thank you so much!</vt:lpstr>
      <vt:lpstr>Bibliography</vt:lpstr>
      <vt:lpstr>Bibliography</vt:lpstr>
      <vt:lpstr>Bibliography</vt:lpstr>
    </vt:vector>
  </TitlesOfParts>
  <Company>Penn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Spectrum of Care: Engaging in chaplaincy with  individuals who have autism</dc:title>
  <dc:creator>Kobb, Margaret Lynn B</dc:creator>
  <cp:lastModifiedBy>Kobb, Margaret Lynn B</cp:lastModifiedBy>
  <cp:revision>82</cp:revision>
  <cp:lastPrinted>2015-12-02T13:59:56Z</cp:lastPrinted>
  <dcterms:created xsi:type="dcterms:W3CDTF">2015-09-18T18:17:20Z</dcterms:created>
  <dcterms:modified xsi:type="dcterms:W3CDTF">2015-12-02T14:01:04Z</dcterms:modified>
</cp:coreProperties>
</file>